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6"/>
  </p:notesMasterIdLst>
  <p:handoutMasterIdLst>
    <p:handoutMasterId r:id="rId87"/>
  </p:handoutMasterIdLst>
  <p:sldIdLst>
    <p:sldId id="256" r:id="rId2"/>
    <p:sldId id="257" r:id="rId3"/>
    <p:sldId id="259" r:id="rId4"/>
    <p:sldId id="258" r:id="rId5"/>
    <p:sldId id="261" r:id="rId6"/>
    <p:sldId id="262" r:id="rId7"/>
    <p:sldId id="265" r:id="rId8"/>
    <p:sldId id="264" r:id="rId9"/>
    <p:sldId id="434" r:id="rId10"/>
    <p:sldId id="435" r:id="rId11"/>
    <p:sldId id="269" r:id="rId12"/>
    <p:sldId id="420" r:id="rId13"/>
    <p:sldId id="270" r:id="rId14"/>
    <p:sldId id="272" r:id="rId15"/>
    <p:sldId id="425" r:id="rId16"/>
    <p:sldId id="426" r:id="rId17"/>
    <p:sldId id="436" r:id="rId18"/>
    <p:sldId id="368" r:id="rId19"/>
    <p:sldId id="370" r:id="rId20"/>
    <p:sldId id="372" r:id="rId21"/>
    <p:sldId id="427" r:id="rId22"/>
    <p:sldId id="428" r:id="rId23"/>
    <p:sldId id="373" r:id="rId24"/>
    <p:sldId id="376" r:id="rId25"/>
    <p:sldId id="375" r:id="rId26"/>
    <p:sldId id="374" r:id="rId27"/>
    <p:sldId id="421" r:id="rId28"/>
    <p:sldId id="279" r:id="rId29"/>
    <p:sldId id="444" r:id="rId30"/>
    <p:sldId id="445" r:id="rId31"/>
    <p:sldId id="446" r:id="rId32"/>
    <p:sldId id="388" r:id="rId33"/>
    <p:sldId id="379" r:id="rId34"/>
    <p:sldId id="380" r:id="rId35"/>
    <p:sldId id="381" r:id="rId36"/>
    <p:sldId id="301" r:id="rId37"/>
    <p:sldId id="384" r:id="rId38"/>
    <p:sldId id="385" r:id="rId39"/>
    <p:sldId id="386" r:id="rId40"/>
    <p:sldId id="389" r:id="rId41"/>
    <p:sldId id="390" r:id="rId42"/>
    <p:sldId id="391" r:id="rId43"/>
    <p:sldId id="392" r:id="rId44"/>
    <p:sldId id="394" r:id="rId45"/>
    <p:sldId id="395" r:id="rId46"/>
    <p:sldId id="310" r:id="rId47"/>
    <p:sldId id="437" r:id="rId48"/>
    <p:sldId id="397" r:id="rId49"/>
    <p:sldId id="398" r:id="rId50"/>
    <p:sldId id="399" r:id="rId51"/>
    <p:sldId id="400" r:id="rId52"/>
    <p:sldId id="401" r:id="rId53"/>
    <p:sldId id="402" r:id="rId54"/>
    <p:sldId id="403" r:id="rId55"/>
    <p:sldId id="450" r:id="rId56"/>
    <p:sldId id="440" r:id="rId57"/>
    <p:sldId id="406" r:id="rId58"/>
    <p:sldId id="449" r:id="rId59"/>
    <p:sldId id="407" r:id="rId60"/>
    <p:sldId id="439" r:id="rId61"/>
    <p:sldId id="422" r:id="rId62"/>
    <p:sldId id="433" r:id="rId63"/>
    <p:sldId id="441" r:id="rId64"/>
    <p:sldId id="326" r:id="rId65"/>
    <p:sldId id="410" r:id="rId66"/>
    <p:sldId id="411" r:id="rId67"/>
    <p:sldId id="413" r:id="rId68"/>
    <p:sldId id="442" r:id="rId69"/>
    <p:sldId id="414" r:id="rId70"/>
    <p:sldId id="415" r:id="rId71"/>
    <p:sldId id="416" r:id="rId72"/>
    <p:sldId id="424" r:id="rId73"/>
    <p:sldId id="418" r:id="rId74"/>
    <p:sldId id="352" r:id="rId75"/>
    <p:sldId id="363" r:id="rId76"/>
    <p:sldId id="364" r:id="rId77"/>
    <p:sldId id="382" r:id="rId78"/>
    <p:sldId id="430" r:id="rId79"/>
    <p:sldId id="431" r:id="rId80"/>
    <p:sldId id="432" r:id="rId81"/>
    <p:sldId id="360" r:id="rId82"/>
    <p:sldId id="443" r:id="rId83"/>
    <p:sldId id="419" r:id="rId84"/>
    <p:sldId id="348" r:id="rId85"/>
  </p:sldIdLst>
  <p:sldSz cx="9144000" cy="6858000" type="screen4x3"/>
  <p:notesSz cx="6865938" cy="90471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41" autoAdjust="0"/>
    <p:restoredTop sz="97045" autoAdjust="0"/>
  </p:normalViewPr>
  <p:slideViewPr>
    <p:cSldViewPr>
      <p:cViewPr>
        <p:scale>
          <a:sx n="230" d="100"/>
          <a:sy n="230" d="100"/>
        </p:scale>
        <p:origin x="450" y="-2256"/>
      </p:cViewPr>
      <p:guideLst>
        <p:guide orient="horz" pos="2160"/>
        <p:guide pos="2880"/>
      </p:guideLst>
    </p:cSldViewPr>
  </p:slideViewPr>
  <p:notesTextViewPr>
    <p:cViewPr>
      <p:scale>
        <a:sx n="100" d="100"/>
        <a:sy n="100" d="100"/>
      </p:scale>
      <p:origin x="0" y="0"/>
    </p:cViewPr>
  </p:notesTextViewPr>
  <p:notesViewPr>
    <p:cSldViewPr>
      <p:cViewPr varScale="1">
        <p:scale>
          <a:sx n="124" d="100"/>
          <a:sy n="124" d="100"/>
        </p:scale>
        <p:origin x="4950" y="1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heme" Target="theme/theme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handoutMaster" Target="handoutMasters/handout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e la date 5">
            <a:extLst>
              <a:ext uri="{FF2B5EF4-FFF2-40B4-BE49-F238E27FC236}">
                <a16:creationId xmlns:a16="http://schemas.microsoft.com/office/drawing/2014/main" id="{A95C218A-5C78-BB9F-FA57-08746E43C018}"/>
              </a:ext>
            </a:extLst>
          </p:cNvPr>
          <p:cNvSpPr>
            <a:spLocks noGrp="1"/>
          </p:cNvSpPr>
          <p:nvPr>
            <p:ph type="dt" sz="quarter" idx="1"/>
          </p:nvPr>
        </p:nvSpPr>
        <p:spPr>
          <a:xfrm>
            <a:off x="3889375" y="0"/>
            <a:ext cx="2974975" cy="454025"/>
          </a:xfrm>
          <a:prstGeom prst="rect">
            <a:avLst/>
          </a:prstGeom>
        </p:spPr>
        <p:txBody>
          <a:bodyPr vert="horz" lIns="91440" tIns="45720" rIns="91440" bIns="45720" rtlCol="0"/>
          <a:lstStyle>
            <a:lvl1pPr algn="r">
              <a:defRPr sz="1200"/>
            </a:lvl1pPr>
          </a:lstStyle>
          <a:p>
            <a:fld id="{D59FE3AA-B87B-4168-A737-00A0994F8D32}" type="datetimeFigureOut">
              <a:rPr lang="fr-FR" smtClean="0"/>
              <a:t>13/06/2025</a:t>
            </a:fld>
            <a:endParaRPr lang="fr-FR"/>
          </a:p>
        </p:txBody>
      </p:sp>
      <p:sp>
        <p:nvSpPr>
          <p:cNvPr id="7" name="Espace réservé du numéro de diapositive 6">
            <a:extLst>
              <a:ext uri="{FF2B5EF4-FFF2-40B4-BE49-F238E27FC236}">
                <a16:creationId xmlns:a16="http://schemas.microsoft.com/office/drawing/2014/main" id="{0FC1D39E-1E6F-51FE-65C1-E3FB5E02BDD3}"/>
              </a:ext>
            </a:extLst>
          </p:cNvPr>
          <p:cNvSpPr>
            <a:spLocks noGrp="1"/>
          </p:cNvSpPr>
          <p:nvPr>
            <p:ph type="sldNum" sz="quarter" idx="3"/>
          </p:nvPr>
        </p:nvSpPr>
        <p:spPr>
          <a:xfrm>
            <a:off x="3889375" y="8593138"/>
            <a:ext cx="2974975" cy="454025"/>
          </a:xfrm>
          <a:prstGeom prst="rect">
            <a:avLst/>
          </a:prstGeom>
        </p:spPr>
        <p:txBody>
          <a:bodyPr vert="horz" lIns="91440" tIns="45720" rIns="91440" bIns="45720" rtlCol="0" anchor="b"/>
          <a:lstStyle>
            <a:lvl1pPr algn="r">
              <a:defRPr sz="1200"/>
            </a:lvl1pPr>
          </a:lstStyle>
          <a:p>
            <a:fld id="{793D270B-17F5-4811-8A51-CA2C5E7D17C2}" type="slidenum">
              <a:rPr lang="fr-FR" smtClean="0"/>
              <a:t>‹N°›</a:t>
            </a:fld>
            <a:endParaRPr lang="fr-FR"/>
          </a:p>
        </p:txBody>
      </p:sp>
    </p:spTree>
    <p:extLst>
      <p:ext uri="{BB962C8B-B14F-4D97-AF65-F5344CB8AC3E}">
        <p14:creationId xmlns:p14="http://schemas.microsoft.com/office/powerpoint/2010/main" val="391784298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75240" cy="452358"/>
          </a:xfrm>
          <a:prstGeom prst="rect">
            <a:avLst/>
          </a:prstGeom>
        </p:spPr>
        <p:txBody>
          <a:bodyPr vert="horz" lIns="90921" tIns="45461" rIns="90921" bIns="45461" rtlCol="0"/>
          <a:lstStyle>
            <a:lvl1pPr algn="l">
              <a:defRPr sz="1200"/>
            </a:lvl1pPr>
          </a:lstStyle>
          <a:p>
            <a:endParaRPr lang="fr-FR"/>
          </a:p>
        </p:txBody>
      </p:sp>
      <p:sp>
        <p:nvSpPr>
          <p:cNvPr id="3" name="Espace réservé de la date 2"/>
          <p:cNvSpPr>
            <a:spLocks noGrp="1"/>
          </p:cNvSpPr>
          <p:nvPr>
            <p:ph type="dt" idx="1"/>
          </p:nvPr>
        </p:nvSpPr>
        <p:spPr>
          <a:xfrm>
            <a:off x="3889110" y="1"/>
            <a:ext cx="2975240" cy="452358"/>
          </a:xfrm>
          <a:prstGeom prst="rect">
            <a:avLst/>
          </a:prstGeom>
        </p:spPr>
        <p:txBody>
          <a:bodyPr vert="horz" lIns="90921" tIns="45461" rIns="90921" bIns="45461" rtlCol="0"/>
          <a:lstStyle>
            <a:lvl1pPr algn="r">
              <a:defRPr sz="1200"/>
            </a:lvl1pPr>
          </a:lstStyle>
          <a:p>
            <a:fld id="{5F114289-00BC-4D4F-8C64-97AB69D75A20}" type="datetime1">
              <a:rPr lang="fr-FR" smtClean="0"/>
              <a:t>13/06/2025</a:t>
            </a:fld>
            <a:endParaRPr lang="fr-FR"/>
          </a:p>
        </p:txBody>
      </p:sp>
      <p:sp>
        <p:nvSpPr>
          <p:cNvPr id="4" name="Espace réservé de l'image des diapositives 3"/>
          <p:cNvSpPr>
            <a:spLocks noGrp="1" noRot="1" noChangeAspect="1"/>
          </p:cNvSpPr>
          <p:nvPr>
            <p:ph type="sldImg" idx="2"/>
          </p:nvPr>
        </p:nvSpPr>
        <p:spPr>
          <a:xfrm>
            <a:off x="1171575" y="679450"/>
            <a:ext cx="4522788" cy="3390900"/>
          </a:xfrm>
          <a:prstGeom prst="rect">
            <a:avLst/>
          </a:prstGeom>
          <a:noFill/>
          <a:ln w="12700">
            <a:solidFill>
              <a:prstClr val="black"/>
            </a:solidFill>
          </a:ln>
        </p:spPr>
        <p:txBody>
          <a:bodyPr vert="horz" lIns="90921" tIns="45461" rIns="90921" bIns="45461" rtlCol="0" anchor="ctr"/>
          <a:lstStyle/>
          <a:p>
            <a:endParaRPr lang="fr-FR"/>
          </a:p>
        </p:txBody>
      </p:sp>
      <p:sp>
        <p:nvSpPr>
          <p:cNvPr id="5" name="Espace réservé des commentaires 4"/>
          <p:cNvSpPr>
            <a:spLocks noGrp="1"/>
          </p:cNvSpPr>
          <p:nvPr>
            <p:ph type="body" sz="quarter" idx="3"/>
          </p:nvPr>
        </p:nvSpPr>
        <p:spPr>
          <a:xfrm>
            <a:off x="686594" y="4297403"/>
            <a:ext cx="5492750" cy="4071223"/>
          </a:xfrm>
          <a:prstGeom prst="rect">
            <a:avLst/>
          </a:prstGeom>
        </p:spPr>
        <p:txBody>
          <a:bodyPr vert="horz" lIns="90921" tIns="45461" rIns="90921" bIns="45461"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593235"/>
            <a:ext cx="2975240" cy="452358"/>
          </a:xfrm>
          <a:prstGeom prst="rect">
            <a:avLst/>
          </a:prstGeom>
        </p:spPr>
        <p:txBody>
          <a:bodyPr vert="horz" lIns="90921" tIns="45461" rIns="90921" bIns="45461" rtlCol="0" anchor="b"/>
          <a:lstStyle>
            <a:lvl1pPr algn="l">
              <a:defRPr sz="1200"/>
            </a:lvl1pPr>
          </a:lstStyle>
          <a:p>
            <a:r>
              <a:rPr lang="fr-FR"/>
              <a:t>BERENGUER LAURE - LANGAGE SQL V21</a:t>
            </a:r>
          </a:p>
        </p:txBody>
      </p:sp>
      <p:sp>
        <p:nvSpPr>
          <p:cNvPr id="7" name="Espace réservé du numéro de diapositive 6"/>
          <p:cNvSpPr>
            <a:spLocks noGrp="1"/>
          </p:cNvSpPr>
          <p:nvPr>
            <p:ph type="sldNum" sz="quarter" idx="5"/>
          </p:nvPr>
        </p:nvSpPr>
        <p:spPr>
          <a:xfrm>
            <a:off x="3889110" y="8593235"/>
            <a:ext cx="2975240" cy="452358"/>
          </a:xfrm>
          <a:prstGeom prst="rect">
            <a:avLst/>
          </a:prstGeom>
        </p:spPr>
        <p:txBody>
          <a:bodyPr vert="horz" lIns="90921" tIns="45461" rIns="90921" bIns="45461" rtlCol="0" anchor="b"/>
          <a:lstStyle>
            <a:lvl1pPr algn="r">
              <a:defRPr sz="1200"/>
            </a:lvl1pPr>
          </a:lstStyle>
          <a:p>
            <a:fld id="{1F11B1D8-8DBC-4948-B900-3BD9C4E95781}" type="slidenum">
              <a:rPr lang="fr-FR" smtClean="0"/>
              <a:pPr/>
              <a:t>‹N°›</a:t>
            </a:fld>
            <a:endParaRPr lang="fr-FR"/>
          </a:p>
        </p:txBody>
      </p:sp>
    </p:spTree>
    <p:extLst>
      <p:ext uri="{BB962C8B-B14F-4D97-AF65-F5344CB8AC3E}">
        <p14:creationId xmlns:p14="http://schemas.microsoft.com/office/powerpoint/2010/main" val="367424473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2FAED132-8D24-0E07-F7A9-70136C8E26AC}"/>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0DB8F208-8374-765C-B6C1-0FED9ED98356}"/>
              </a:ext>
            </a:extLst>
          </p:cNvPr>
          <p:cNvSpPr>
            <a:spLocks noGrp="1"/>
          </p:cNvSpPr>
          <p:nvPr>
            <p:ph type="sldNum" sz="quarter" idx="5"/>
          </p:nvPr>
        </p:nvSpPr>
        <p:spPr/>
        <p:txBody>
          <a:bodyPr/>
          <a:lstStyle/>
          <a:p>
            <a:fld id="{1F11B1D8-8DBC-4948-B900-3BD9C4E95781}"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EA587C1C-BEB9-ADF1-BB2E-5A11B815C07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9D4FFD8-B16E-E308-C2B0-02DADC5154DD}"/>
              </a:ext>
            </a:extLst>
          </p:cNvPr>
          <p:cNvSpPr>
            <a:spLocks noGrp="1"/>
          </p:cNvSpPr>
          <p:nvPr>
            <p:ph type="sldNum" sz="quarter" idx="5"/>
          </p:nvPr>
        </p:nvSpPr>
        <p:spPr/>
        <p:txBody>
          <a:bodyPr/>
          <a:lstStyle/>
          <a:p>
            <a:fld id="{1F11B1D8-8DBC-4948-B900-3BD9C4E95781}" type="slidenum">
              <a:rPr lang="fr-FR" smtClean="0"/>
              <a:pPr/>
              <a:t>10</a:t>
            </a:fld>
            <a:endParaRPr lang="fr-FR"/>
          </a:p>
        </p:txBody>
      </p:sp>
    </p:spTree>
    <p:extLst>
      <p:ext uri="{BB962C8B-B14F-4D97-AF65-F5344CB8AC3E}">
        <p14:creationId xmlns:p14="http://schemas.microsoft.com/office/powerpoint/2010/main" val="106484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625084" lvl="1" indent="-170477">
              <a:buFont typeface="Arial" panose="020B0604020202020204" pitchFamily="34" charset="0"/>
              <a:buChar char="•"/>
            </a:pPr>
            <a:endParaRPr lang="fr-FR" b="0" baseline="0" dirty="0"/>
          </a:p>
          <a:p>
            <a:pPr marL="625084" lvl="1" indent="-170477">
              <a:buFont typeface="Arial" panose="020B0604020202020204" pitchFamily="34" charset="0"/>
              <a:buChar char="•"/>
            </a:pPr>
            <a:r>
              <a:rPr lang="fr-FR" b="0" baseline="0" dirty="0"/>
              <a:t>Excellent tableau récapitulatif sur SQL Server :</a:t>
            </a:r>
          </a:p>
          <a:p>
            <a:pPr marL="625084" lvl="1" indent="-170477">
              <a:buFont typeface="Arial" panose="020B0604020202020204" pitchFamily="34" charset="0"/>
              <a:buChar char="•"/>
            </a:pPr>
            <a:r>
              <a:rPr lang="fr-FR" b="0" dirty="0"/>
              <a:t>http://blogs.codes-sources.com/christian/articles/sql_server_data_types.aspx</a:t>
            </a:r>
          </a:p>
          <a:p>
            <a:pPr marL="625084" lvl="1" indent="-170477">
              <a:buFont typeface="Arial" panose="020B0604020202020204" pitchFamily="34" charset="0"/>
              <a:buChar char="•"/>
            </a:pPr>
            <a:endParaRPr lang="fr-FR" b="0" dirty="0"/>
          </a:p>
          <a:p>
            <a:r>
              <a:rPr lang="fr-FR" dirty="0"/>
              <a:t>CHAR = longueur de la chaine  0 à 255 (Taille Fixe)</a:t>
            </a:r>
          </a:p>
          <a:p>
            <a:r>
              <a:rPr lang="fr-FR" dirty="0"/>
              <a:t>VARCHAR = longueur de la chaine 0 à 65535 (taille variable)</a:t>
            </a:r>
          </a:p>
          <a:p>
            <a:r>
              <a:rPr lang="fr-FR" dirty="0"/>
              <a:t>exemple :</a:t>
            </a:r>
          </a:p>
          <a:p>
            <a:r>
              <a:rPr lang="fr-FR" dirty="0"/>
              <a:t>CHAR(4)  valeur 'ab--' (il remplace par des blanc 2 a l’occurrence sur cette exemple)</a:t>
            </a:r>
          </a:p>
          <a:p>
            <a:r>
              <a:rPr lang="fr-FR" dirty="0"/>
              <a:t>VARCHAR(4) valeur 'ab' (il s'adapte donc taille variable)</a:t>
            </a:r>
          </a:p>
          <a:p>
            <a:endParaRPr lang="fr-FR" dirty="0"/>
          </a:p>
          <a:p>
            <a:r>
              <a:rPr lang="fr-FR" dirty="0"/>
              <a:t>Pour un Char(4) et </a:t>
            </a:r>
            <a:r>
              <a:rPr lang="fr-FR" dirty="0" err="1"/>
              <a:t>varchar</a:t>
            </a:r>
            <a:r>
              <a:rPr lang="fr-FR" dirty="0"/>
              <a:t> (4) l’espace requis en terme d’octets ne sera pas le même:</a:t>
            </a:r>
          </a:p>
          <a:p>
            <a:r>
              <a:rPr lang="fr-FR" dirty="0"/>
              <a:t>‘’ ‘    ‘ :</a:t>
            </a:r>
            <a:r>
              <a:rPr lang="fr-FR" baseline="0" dirty="0"/>
              <a:t> 4 octets pour char et 1 pour </a:t>
            </a:r>
            <a:r>
              <a:rPr lang="fr-FR" baseline="0" dirty="0" err="1"/>
              <a:t>varchar</a:t>
            </a:r>
            <a:endParaRPr lang="fr-FR" baseline="0" dirty="0"/>
          </a:p>
          <a:p>
            <a:r>
              <a:rPr lang="fr-FR" baseline="0" dirty="0"/>
              <a:t>‘ab’   ‘ab’ : 4 octets pour char et 2 pour </a:t>
            </a:r>
            <a:r>
              <a:rPr lang="fr-FR" baseline="0" dirty="0" err="1"/>
              <a:t>varchar</a:t>
            </a:r>
            <a:endParaRPr lang="fr-FR" dirty="0"/>
          </a:p>
          <a:p>
            <a:endParaRPr lang="fr-FR" dirty="0"/>
          </a:p>
          <a:p>
            <a:r>
              <a:rPr lang="fr-FR" dirty="0"/>
              <a:t>Les valeurs lues dans les colonnes de type CHAR(4) et VARCHAR(4) seront les mêmes dans tous les cas, car les espaces finaux sont retirés des valeurs issues de colonnes de type CHAR lors de la lecture. </a:t>
            </a:r>
          </a:p>
          <a:p>
            <a:endParaRPr lang="fr-FR" dirty="0"/>
          </a:p>
        </p:txBody>
      </p:sp>
      <p:sp>
        <p:nvSpPr>
          <p:cNvPr id="7" name="Espace réservé du pied de page 6">
            <a:extLst>
              <a:ext uri="{FF2B5EF4-FFF2-40B4-BE49-F238E27FC236}">
                <a16:creationId xmlns:a16="http://schemas.microsoft.com/office/drawing/2014/main" id="{4CAD83AD-7F91-2CA6-C01A-FE125D30058A}"/>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C2088AA-EBE2-48EE-4D00-DABAD1A99EDE}"/>
              </a:ext>
            </a:extLst>
          </p:cNvPr>
          <p:cNvSpPr>
            <a:spLocks noGrp="1"/>
          </p:cNvSpPr>
          <p:nvPr>
            <p:ph type="sldNum" sz="quarter" idx="5"/>
          </p:nvPr>
        </p:nvSpPr>
        <p:spPr/>
        <p:txBody>
          <a:bodyPr/>
          <a:lstStyle/>
          <a:p>
            <a:fld id="{1F11B1D8-8DBC-4948-B900-3BD9C4E95781}"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625084" lvl="1" indent="-170477">
              <a:buFont typeface="Arial" panose="020B0604020202020204" pitchFamily="34" charset="0"/>
              <a:buChar char="•"/>
            </a:pPr>
            <a:endParaRPr lang="fr-FR" b="0" baseline="0" dirty="0"/>
          </a:p>
          <a:p>
            <a:pPr marL="625084" lvl="1" indent="-170477">
              <a:buFont typeface="Arial" panose="020B0604020202020204" pitchFamily="34" charset="0"/>
              <a:buChar char="•"/>
            </a:pPr>
            <a:r>
              <a:rPr lang="fr-FR" b="0" baseline="0" dirty="0"/>
              <a:t>Excellent tableau récapitulatif sur SQL Server :</a:t>
            </a:r>
          </a:p>
          <a:p>
            <a:pPr marL="625084" lvl="1" indent="-170477">
              <a:buFont typeface="Arial" panose="020B0604020202020204" pitchFamily="34" charset="0"/>
              <a:buChar char="•"/>
            </a:pPr>
            <a:r>
              <a:rPr lang="fr-FR" b="0" dirty="0"/>
              <a:t>http://blogs.codes-sources.com/christian/articles/sql_server_data_types.aspx</a:t>
            </a:r>
          </a:p>
          <a:p>
            <a:pPr marL="625084" lvl="1" indent="-170477">
              <a:buFont typeface="Arial" panose="020B0604020202020204" pitchFamily="34" charset="0"/>
              <a:buChar char="•"/>
            </a:pPr>
            <a:endParaRPr lang="fr-FR" b="0" dirty="0"/>
          </a:p>
          <a:p>
            <a:r>
              <a:rPr lang="fr-FR" dirty="0"/>
              <a:t>CHAR = longueur de la chaine  0 à 255 (Taille Fixe)</a:t>
            </a:r>
          </a:p>
          <a:p>
            <a:r>
              <a:rPr lang="fr-FR" dirty="0"/>
              <a:t>VARCHAR = longueur de la chaine 0 à 65535 (taille variable)</a:t>
            </a:r>
          </a:p>
          <a:p>
            <a:r>
              <a:rPr lang="fr-FR" dirty="0"/>
              <a:t>exemple :</a:t>
            </a:r>
          </a:p>
          <a:p>
            <a:r>
              <a:rPr lang="fr-FR" dirty="0"/>
              <a:t>CHAR(4)  valeur 'ab--' (il remplace par des blanc 2 a l’occurrence sur cette exemple)</a:t>
            </a:r>
          </a:p>
          <a:p>
            <a:r>
              <a:rPr lang="fr-FR" dirty="0"/>
              <a:t>VARCHAR(4) valeur 'ab' (il s'adapte donc taille variable)</a:t>
            </a:r>
          </a:p>
          <a:p>
            <a:endParaRPr lang="fr-FR" dirty="0"/>
          </a:p>
          <a:p>
            <a:r>
              <a:rPr lang="fr-FR" dirty="0"/>
              <a:t>Pour un Char(4) et </a:t>
            </a:r>
            <a:r>
              <a:rPr lang="fr-FR" dirty="0" err="1"/>
              <a:t>varchar</a:t>
            </a:r>
            <a:r>
              <a:rPr lang="fr-FR" dirty="0"/>
              <a:t> (4) l’espace requis en terme d’octets ne sera pas le même:</a:t>
            </a:r>
          </a:p>
          <a:p>
            <a:r>
              <a:rPr lang="fr-FR" dirty="0"/>
              <a:t>‘’ ‘    ‘ :</a:t>
            </a:r>
            <a:r>
              <a:rPr lang="fr-FR" baseline="0" dirty="0"/>
              <a:t> 4 octets pour char et 1 pour </a:t>
            </a:r>
            <a:r>
              <a:rPr lang="fr-FR" baseline="0" dirty="0" err="1"/>
              <a:t>varchar</a:t>
            </a:r>
            <a:endParaRPr lang="fr-FR" baseline="0" dirty="0"/>
          </a:p>
          <a:p>
            <a:r>
              <a:rPr lang="fr-FR" baseline="0" dirty="0"/>
              <a:t>‘ab’   ‘ab’ : 4 octets pour char et 2 pour </a:t>
            </a:r>
            <a:r>
              <a:rPr lang="fr-FR" baseline="0" dirty="0" err="1"/>
              <a:t>varchar</a:t>
            </a:r>
            <a:endParaRPr lang="fr-FR" dirty="0"/>
          </a:p>
          <a:p>
            <a:endParaRPr lang="fr-FR" dirty="0"/>
          </a:p>
          <a:p>
            <a:r>
              <a:rPr lang="fr-FR" dirty="0"/>
              <a:t>Les valeurs lues dans les colonnes de type CHAR(4) et VARCHAR(4) seront les mêmes dans tous les cas, car les espaces finaux sont retirés des valeurs issues de colonnes de type CHAR lors de la lecture. </a:t>
            </a:r>
          </a:p>
          <a:p>
            <a:endParaRPr lang="fr-FR" dirty="0"/>
          </a:p>
        </p:txBody>
      </p:sp>
      <p:sp>
        <p:nvSpPr>
          <p:cNvPr id="7" name="Espace réservé du pied de page 6">
            <a:extLst>
              <a:ext uri="{FF2B5EF4-FFF2-40B4-BE49-F238E27FC236}">
                <a16:creationId xmlns:a16="http://schemas.microsoft.com/office/drawing/2014/main" id="{D3670401-4ACE-1CF7-5283-973EDCC49D7D}"/>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6263F97-069C-F708-2EC5-6BBDC687ACEF}"/>
              </a:ext>
            </a:extLst>
          </p:cNvPr>
          <p:cNvSpPr>
            <a:spLocks noGrp="1"/>
          </p:cNvSpPr>
          <p:nvPr>
            <p:ph type="sldNum" sz="quarter" idx="5"/>
          </p:nvPr>
        </p:nvSpPr>
        <p:spPr/>
        <p:txBody>
          <a:bodyPr/>
          <a:lstStyle/>
          <a:p>
            <a:fld id="{1F11B1D8-8DBC-4948-B900-3BD9C4E95781}" type="slidenum">
              <a:rPr lang="fr-FR" smtClean="0"/>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1B08DB2A-C6A3-78AA-C4A9-A766DCFE1243}"/>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755285C-7CAC-BEAC-DF57-344E1719D019}"/>
              </a:ext>
            </a:extLst>
          </p:cNvPr>
          <p:cNvSpPr>
            <a:spLocks noGrp="1"/>
          </p:cNvSpPr>
          <p:nvPr>
            <p:ph type="sldNum" sz="quarter" idx="5"/>
          </p:nvPr>
        </p:nvSpPr>
        <p:spPr/>
        <p:txBody>
          <a:bodyPr/>
          <a:lstStyle/>
          <a:p>
            <a:fld id="{1F11B1D8-8DBC-4948-B900-3BD9C4E95781}" type="slidenum">
              <a:rPr lang="fr-FR" smtClean="0"/>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Il est souvent</a:t>
            </a:r>
            <a:r>
              <a:rPr lang="fr-FR" baseline="0" dirty="0"/>
              <a:t> difficile (et même parfois impossible) d’obtenir des la DSI, des services informatiques, des développeurs… le modèle physique de données (parfois appelé Modèle relationnel)</a:t>
            </a:r>
          </a:p>
          <a:p>
            <a:r>
              <a:rPr lang="fr-FR" baseline="0" dirty="0"/>
              <a:t>Malheureusement…</a:t>
            </a:r>
          </a:p>
          <a:p>
            <a:r>
              <a:rPr lang="fr-FR" baseline="0" dirty="0"/>
              <a:t>Il est tout aussi </a:t>
            </a:r>
            <a:r>
              <a:rPr lang="fr-FR" b="1" baseline="0" dirty="0"/>
              <a:t>impossible </a:t>
            </a:r>
            <a:r>
              <a:rPr lang="fr-FR" b="0" baseline="0" dirty="0"/>
              <a:t> d’écrire des requêtes SQL sans l’avoir  (ou du moins d’en avoir la  partie « métier » ) !!</a:t>
            </a:r>
          </a:p>
          <a:p>
            <a:endParaRPr lang="fr-FR" b="0" baseline="0" dirty="0"/>
          </a:p>
          <a:p>
            <a:r>
              <a:rPr lang="fr-FR" b="0" baseline="0" dirty="0"/>
              <a:t>Il est donc </a:t>
            </a:r>
            <a:r>
              <a:rPr lang="fr-FR" b="1" baseline="0" dirty="0"/>
              <a:t>indispensable </a:t>
            </a:r>
            <a:r>
              <a:rPr lang="fr-FR" b="0" baseline="0" dirty="0"/>
              <a:t> de le construire, ou de le « récupérer » à partir de collègues</a:t>
            </a:r>
            <a:endParaRPr lang="fr-FR" dirty="0"/>
          </a:p>
        </p:txBody>
      </p:sp>
      <p:sp>
        <p:nvSpPr>
          <p:cNvPr id="7" name="Espace réservé du pied de page 6">
            <a:extLst>
              <a:ext uri="{FF2B5EF4-FFF2-40B4-BE49-F238E27FC236}">
                <a16:creationId xmlns:a16="http://schemas.microsoft.com/office/drawing/2014/main" id="{707CC7C2-1271-C9E1-A683-2BB981F9EAF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4D820A5-1626-C3BF-1992-082981EBF78C}"/>
              </a:ext>
            </a:extLst>
          </p:cNvPr>
          <p:cNvSpPr>
            <a:spLocks noGrp="1"/>
          </p:cNvSpPr>
          <p:nvPr>
            <p:ph type="sldNum" sz="quarter" idx="5"/>
          </p:nvPr>
        </p:nvSpPr>
        <p:spPr/>
        <p:txBody>
          <a:bodyPr/>
          <a:lstStyle/>
          <a:p>
            <a:fld id="{1F11B1D8-8DBC-4948-B900-3BD9C4E95781}"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baseline="0" dirty="0"/>
          </a:p>
        </p:txBody>
      </p:sp>
      <p:sp>
        <p:nvSpPr>
          <p:cNvPr id="7" name="Espace réservé du pied de page 6">
            <a:extLst>
              <a:ext uri="{FF2B5EF4-FFF2-40B4-BE49-F238E27FC236}">
                <a16:creationId xmlns:a16="http://schemas.microsoft.com/office/drawing/2014/main" id="{B2CD512F-287D-0C84-3A75-5575F42970B8}"/>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CEDCB5A4-BF0C-CE4C-3600-03F25A9EE427}"/>
              </a:ext>
            </a:extLst>
          </p:cNvPr>
          <p:cNvSpPr>
            <a:spLocks noGrp="1"/>
          </p:cNvSpPr>
          <p:nvPr>
            <p:ph type="sldNum" sz="quarter" idx="5"/>
          </p:nvPr>
        </p:nvSpPr>
        <p:spPr/>
        <p:txBody>
          <a:bodyPr/>
          <a:lstStyle/>
          <a:p>
            <a:fld id="{1F11B1D8-8DBC-4948-B900-3BD9C4E95781}"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7" name="Espace réservé du pied de page 6">
            <a:extLst>
              <a:ext uri="{FF2B5EF4-FFF2-40B4-BE49-F238E27FC236}">
                <a16:creationId xmlns:a16="http://schemas.microsoft.com/office/drawing/2014/main" id="{8CBB4DF9-AD8E-BDAA-6ED9-93B6C4D6EF70}"/>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02E669D-4E3E-BF1A-F8FE-2E86C5C30B41}"/>
              </a:ext>
            </a:extLst>
          </p:cNvPr>
          <p:cNvSpPr>
            <a:spLocks noGrp="1"/>
          </p:cNvSpPr>
          <p:nvPr>
            <p:ph type="sldNum" sz="quarter" idx="5"/>
          </p:nvPr>
        </p:nvSpPr>
        <p:spPr/>
        <p:txBody>
          <a:bodyPr/>
          <a:lstStyle/>
          <a:p>
            <a:fld id="{1F11B1D8-8DBC-4948-B900-3BD9C4E95781}" type="slidenum">
              <a:rPr lang="fr-FR" smtClean="0"/>
              <a:pPr/>
              <a:t>16</a:t>
            </a:fld>
            <a:endParaRPr lang="fr-FR"/>
          </a:p>
        </p:txBody>
      </p:sp>
    </p:spTree>
    <p:extLst>
      <p:ext uri="{BB962C8B-B14F-4D97-AF65-F5344CB8AC3E}">
        <p14:creationId xmlns:p14="http://schemas.microsoft.com/office/powerpoint/2010/main" val="1802275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baseline="0" dirty="0"/>
          </a:p>
        </p:txBody>
      </p:sp>
      <p:sp>
        <p:nvSpPr>
          <p:cNvPr id="7" name="Espace réservé du pied de page 6">
            <a:extLst>
              <a:ext uri="{FF2B5EF4-FFF2-40B4-BE49-F238E27FC236}">
                <a16:creationId xmlns:a16="http://schemas.microsoft.com/office/drawing/2014/main" id="{7C939F67-5A70-8FC2-F095-41453E6C8D77}"/>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2D52266-3E3E-66FD-D4E2-875CEC77C44F}"/>
              </a:ext>
            </a:extLst>
          </p:cNvPr>
          <p:cNvSpPr>
            <a:spLocks noGrp="1"/>
          </p:cNvSpPr>
          <p:nvPr>
            <p:ph type="sldNum" sz="quarter" idx="5"/>
          </p:nvPr>
        </p:nvSpPr>
        <p:spPr/>
        <p:txBody>
          <a:bodyPr/>
          <a:lstStyle/>
          <a:p>
            <a:fld id="{1F11B1D8-8DBC-4948-B900-3BD9C4E95781}" type="slidenum">
              <a:rPr lang="fr-FR" smtClean="0"/>
              <a:pPr/>
              <a:t>17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A6DC488D-3669-D25F-72AE-1FBDFE703C1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01BFE215-4361-19DB-EC93-033370B6CB87}"/>
              </a:ext>
            </a:extLst>
          </p:cNvPr>
          <p:cNvSpPr>
            <a:spLocks noGrp="1"/>
          </p:cNvSpPr>
          <p:nvPr>
            <p:ph type="sldNum" sz="quarter" idx="5"/>
          </p:nvPr>
        </p:nvSpPr>
        <p:spPr/>
        <p:txBody>
          <a:bodyPr/>
          <a:lstStyle/>
          <a:p>
            <a:fld id="{1F11B1D8-8DBC-4948-B900-3BD9C4E95781}" type="slidenum">
              <a:rPr lang="fr-FR" smtClean="0"/>
              <a:pPr/>
              <a:t>18</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defTabSz="909213"/>
            <a:r>
              <a:rPr lang="fr-FR" b="1" dirty="0"/>
              <a:t>Indispensable </a:t>
            </a:r>
            <a:r>
              <a:rPr lang="fr-FR" b="0" dirty="0"/>
              <a:t> pour éviter de lancer une requête</a:t>
            </a:r>
            <a:r>
              <a:rPr lang="fr-FR" b="0" baseline="0" dirty="0"/>
              <a:t> lourde (millions de lignes renvoyées)</a:t>
            </a:r>
            <a:endParaRPr lang="fr-FR" b="1" dirty="0"/>
          </a:p>
        </p:txBody>
      </p:sp>
      <p:sp>
        <p:nvSpPr>
          <p:cNvPr id="7" name="Espace réservé du pied de page 6">
            <a:extLst>
              <a:ext uri="{FF2B5EF4-FFF2-40B4-BE49-F238E27FC236}">
                <a16:creationId xmlns:a16="http://schemas.microsoft.com/office/drawing/2014/main" id="{9E151BC7-753B-D04A-F0A9-D392D49B62D1}"/>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78D786ED-4328-29A5-C3F2-85263D5BEC0C}"/>
              </a:ext>
            </a:extLst>
          </p:cNvPr>
          <p:cNvSpPr>
            <a:spLocks noGrp="1"/>
          </p:cNvSpPr>
          <p:nvPr>
            <p:ph type="sldNum" sz="quarter" idx="5"/>
          </p:nvPr>
        </p:nvSpPr>
        <p:spPr/>
        <p:txBody>
          <a:bodyPr/>
          <a:lstStyle/>
          <a:p>
            <a:fld id="{1F11B1D8-8DBC-4948-B900-3BD9C4E95781}" type="slidenum">
              <a:rPr lang="fr-FR" smtClean="0"/>
              <a:pPr/>
              <a:t>19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81A2C3BC-DBDB-56D6-4F61-869216134217}"/>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AF27FE9-93C7-5876-09E2-B0494D37E6D0}"/>
              </a:ext>
            </a:extLst>
          </p:cNvPr>
          <p:cNvSpPr>
            <a:spLocks noGrp="1"/>
          </p:cNvSpPr>
          <p:nvPr>
            <p:ph type="sldNum" sz="quarter" idx="5"/>
          </p:nvPr>
        </p:nvSpPr>
        <p:spPr/>
        <p:txBody>
          <a:bodyPr/>
          <a:lstStyle/>
          <a:p>
            <a:fld id="{1F11B1D8-8DBC-4948-B900-3BD9C4E95781}" type="slidenum">
              <a:rPr lang="fr-FR" smtClean="0"/>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La « collation «  est l’ordre de tri, mais aussi le respect de la casse et des accents</a:t>
            </a:r>
          </a:p>
          <a:p>
            <a:r>
              <a:rPr lang="fr-FR" dirty="0"/>
              <a:t>Il</a:t>
            </a:r>
            <a:r>
              <a:rPr lang="fr-FR" baseline="0" dirty="0"/>
              <a:t> se définit au niveau </a:t>
            </a:r>
            <a:r>
              <a:rPr lang="fr-FR" b="1" baseline="0" dirty="0"/>
              <a:t>base de données</a:t>
            </a:r>
            <a:endParaRPr lang="fr-FR" dirty="0"/>
          </a:p>
        </p:txBody>
      </p:sp>
      <p:sp>
        <p:nvSpPr>
          <p:cNvPr id="7" name="Espace réservé du pied de page 6">
            <a:extLst>
              <a:ext uri="{FF2B5EF4-FFF2-40B4-BE49-F238E27FC236}">
                <a16:creationId xmlns:a16="http://schemas.microsoft.com/office/drawing/2014/main" id="{EE86667D-E923-8E71-A849-602D7FA908ED}"/>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21907290-4B8D-635C-3275-D4CDAEB625AA}"/>
              </a:ext>
            </a:extLst>
          </p:cNvPr>
          <p:cNvSpPr>
            <a:spLocks noGrp="1"/>
          </p:cNvSpPr>
          <p:nvPr>
            <p:ph type="sldNum" sz="quarter" idx="5"/>
          </p:nvPr>
        </p:nvSpPr>
        <p:spPr/>
        <p:txBody>
          <a:bodyPr/>
          <a:lstStyle/>
          <a:p>
            <a:fld id="{1F11B1D8-8DBC-4948-B900-3BD9C4E95781}" type="slidenum">
              <a:rPr lang="fr-FR" smtClean="0"/>
              <a:pPr/>
              <a:t>20</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98324EB7-5E7E-6E5A-1E0B-E5635A71AC81}"/>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16B2B56-9130-5674-D9BA-2744A39B7264}"/>
              </a:ext>
            </a:extLst>
          </p:cNvPr>
          <p:cNvSpPr>
            <a:spLocks noGrp="1"/>
          </p:cNvSpPr>
          <p:nvPr>
            <p:ph type="sldNum" sz="quarter" idx="5"/>
          </p:nvPr>
        </p:nvSpPr>
        <p:spPr/>
        <p:txBody>
          <a:bodyPr/>
          <a:lstStyle/>
          <a:p>
            <a:fld id="{1F11B1D8-8DBC-4948-B900-3BD9C4E95781}" type="slidenum">
              <a:rPr lang="fr-FR" smtClean="0"/>
              <a:pPr/>
              <a:t>21</a:t>
            </a:fld>
            <a:endParaRPr lang="fr-FR"/>
          </a:p>
        </p:txBody>
      </p:sp>
    </p:spTree>
    <p:extLst>
      <p:ext uri="{BB962C8B-B14F-4D97-AF65-F5344CB8AC3E}">
        <p14:creationId xmlns:p14="http://schemas.microsoft.com/office/powerpoint/2010/main" val="19119300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Attention aux pertes de performances sur de</a:t>
            </a:r>
            <a:r>
              <a:rPr lang="fr-FR" baseline="0" dirty="0"/>
              <a:t>s tables non indexées et si le serveur est mal configuré.</a:t>
            </a:r>
          </a:p>
          <a:p>
            <a:r>
              <a:rPr lang="fr-FR" baseline="0" dirty="0"/>
              <a:t>La clause ORDER BY est </a:t>
            </a:r>
            <a:r>
              <a:rPr lang="fr-FR" b="1" baseline="0" dirty="0"/>
              <a:t>toujours </a:t>
            </a:r>
            <a:r>
              <a:rPr lang="fr-FR" b="0" baseline="0" dirty="0"/>
              <a:t>écrite</a:t>
            </a:r>
            <a:r>
              <a:rPr lang="fr-FR" b="1" baseline="0" dirty="0"/>
              <a:t> </a:t>
            </a:r>
            <a:r>
              <a:rPr lang="fr-FR" b="0" baseline="0" dirty="0"/>
              <a:t>en dernier</a:t>
            </a:r>
          </a:p>
          <a:p>
            <a:r>
              <a:rPr lang="fr-FR" b="0" baseline="0" dirty="0"/>
              <a:t>ORDER BY avec colonne et DESC = classement par ordre descendant, si rien classement par ordre ascendant</a:t>
            </a:r>
            <a:endParaRPr lang="fr-FR" dirty="0"/>
          </a:p>
        </p:txBody>
      </p:sp>
      <p:sp>
        <p:nvSpPr>
          <p:cNvPr id="7" name="Espace réservé du pied de page 6">
            <a:extLst>
              <a:ext uri="{FF2B5EF4-FFF2-40B4-BE49-F238E27FC236}">
                <a16:creationId xmlns:a16="http://schemas.microsoft.com/office/drawing/2014/main" id="{28147085-9264-66FE-A564-56AAF4D1A341}"/>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AFD09FE4-0529-0B12-7D1C-7102C527AB19}"/>
              </a:ext>
            </a:extLst>
          </p:cNvPr>
          <p:cNvSpPr>
            <a:spLocks noGrp="1"/>
          </p:cNvSpPr>
          <p:nvPr>
            <p:ph type="sldNum" sz="quarter" idx="5"/>
          </p:nvPr>
        </p:nvSpPr>
        <p:spPr/>
        <p:txBody>
          <a:bodyPr/>
          <a:lstStyle/>
          <a:p>
            <a:fld id="{1F11B1D8-8DBC-4948-B900-3BD9C4E95781}" type="slidenum">
              <a:rPr lang="fr-FR" smtClean="0"/>
              <a:pPr/>
              <a:t>22</a:t>
            </a:fld>
            <a:endParaRPr lang="fr-FR"/>
          </a:p>
        </p:txBody>
      </p:sp>
    </p:spTree>
    <p:extLst>
      <p:ext uri="{BB962C8B-B14F-4D97-AF65-F5344CB8AC3E}">
        <p14:creationId xmlns:p14="http://schemas.microsoft.com/office/powerpoint/2010/main" val="5329897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73D4C3C4-0E6E-9FA2-E33B-94EDAF6297F8}"/>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D2459B8F-9551-4BF4-0EFB-297548A4D6AA}"/>
              </a:ext>
            </a:extLst>
          </p:cNvPr>
          <p:cNvSpPr>
            <a:spLocks noGrp="1"/>
          </p:cNvSpPr>
          <p:nvPr>
            <p:ph type="sldNum" sz="quarter" idx="5"/>
          </p:nvPr>
        </p:nvSpPr>
        <p:spPr/>
        <p:txBody>
          <a:bodyPr/>
          <a:lstStyle/>
          <a:p>
            <a:fld id="{1F11B1D8-8DBC-4948-B900-3BD9C4E95781}" type="slidenum">
              <a:rPr lang="fr-FR" smtClean="0"/>
              <a:pPr/>
              <a:t>23</a:t>
            </a:fld>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E9E71673-6503-02BD-E64D-9BD29D6B2175}"/>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3DB9A21A-704C-8D68-9B48-C0BF472A94B4}"/>
              </a:ext>
            </a:extLst>
          </p:cNvPr>
          <p:cNvSpPr>
            <a:spLocks noGrp="1"/>
          </p:cNvSpPr>
          <p:nvPr>
            <p:ph type="sldNum" sz="quarter" idx="5"/>
          </p:nvPr>
        </p:nvSpPr>
        <p:spPr/>
        <p:txBody>
          <a:bodyPr/>
          <a:lstStyle/>
          <a:p>
            <a:fld id="{1F11B1D8-8DBC-4948-B900-3BD9C4E95781}" type="slidenum">
              <a:rPr lang="fr-FR" smtClean="0"/>
              <a:pPr/>
              <a:t>24</a:t>
            </a:fld>
            <a:endParaRPr 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Requête</a:t>
            </a:r>
            <a:r>
              <a:rPr lang="fr-FR" baseline="0" dirty="0"/>
              <a:t> 1 :</a:t>
            </a:r>
          </a:p>
          <a:p>
            <a:r>
              <a:rPr lang="fr-FR" baseline="0" dirty="0"/>
              <a:t>Tous les champs de la table </a:t>
            </a:r>
            <a:r>
              <a:rPr lang="fr-FR" baseline="0" dirty="0" err="1"/>
              <a:t>Products</a:t>
            </a:r>
            <a:r>
              <a:rPr lang="fr-FR" baseline="0" dirty="0"/>
              <a:t> dont le ‘</a:t>
            </a:r>
            <a:r>
              <a:rPr lang="fr-FR" baseline="0" dirty="0" err="1"/>
              <a:t>productNumber</a:t>
            </a:r>
            <a:r>
              <a:rPr lang="fr-FR" baseline="0" dirty="0"/>
              <a:t>’ commence par BK</a:t>
            </a:r>
          </a:p>
          <a:p>
            <a:endParaRPr lang="fr-FR" baseline="0" dirty="0"/>
          </a:p>
          <a:p>
            <a:r>
              <a:rPr lang="fr-FR" baseline="0" dirty="0"/>
              <a:t>Requête 2 :</a:t>
            </a:r>
          </a:p>
          <a:p>
            <a:r>
              <a:rPr lang="fr-FR" baseline="0" dirty="0"/>
              <a:t>Le nom et le et pays du client si le pays ne commence pas par ‘a’</a:t>
            </a:r>
            <a:endParaRPr lang="fr-FR" dirty="0"/>
          </a:p>
        </p:txBody>
      </p:sp>
      <p:sp>
        <p:nvSpPr>
          <p:cNvPr id="7" name="Espace réservé du pied de page 6">
            <a:extLst>
              <a:ext uri="{FF2B5EF4-FFF2-40B4-BE49-F238E27FC236}">
                <a16:creationId xmlns:a16="http://schemas.microsoft.com/office/drawing/2014/main" id="{59099645-1478-80A1-9833-34F5C7FFC22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18C542F0-BD36-8D7E-F299-FCFC610F995B}"/>
              </a:ext>
            </a:extLst>
          </p:cNvPr>
          <p:cNvSpPr>
            <a:spLocks noGrp="1"/>
          </p:cNvSpPr>
          <p:nvPr>
            <p:ph type="sldNum" sz="quarter" idx="5"/>
          </p:nvPr>
        </p:nvSpPr>
        <p:spPr/>
        <p:txBody>
          <a:bodyPr/>
          <a:lstStyle/>
          <a:p>
            <a:fld id="{1F11B1D8-8DBC-4948-B900-3BD9C4E95781}" type="slidenum">
              <a:rPr lang="fr-FR" smtClean="0"/>
              <a:pPr/>
              <a:t>25</a:t>
            </a:fld>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defTabSz="909213"/>
            <a:r>
              <a:rPr lang="fr-FR" dirty="0"/>
              <a:t>La clause BETWEEN est beaucoup plus performante (rapide) que la « fourchette » &gt;&lt;  de façon qui va « monter » davantage de données en mémoire</a:t>
            </a:r>
          </a:p>
        </p:txBody>
      </p:sp>
      <p:sp>
        <p:nvSpPr>
          <p:cNvPr id="7" name="Espace réservé du pied de page 6">
            <a:extLst>
              <a:ext uri="{FF2B5EF4-FFF2-40B4-BE49-F238E27FC236}">
                <a16:creationId xmlns:a16="http://schemas.microsoft.com/office/drawing/2014/main" id="{3DC60AAD-5B73-1C34-D205-021E1751079A}"/>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7ED4151-559D-437C-07B8-E98A84E19635}"/>
              </a:ext>
            </a:extLst>
          </p:cNvPr>
          <p:cNvSpPr>
            <a:spLocks noGrp="1"/>
          </p:cNvSpPr>
          <p:nvPr>
            <p:ph type="sldNum" sz="quarter" idx="5"/>
          </p:nvPr>
        </p:nvSpPr>
        <p:spPr/>
        <p:txBody>
          <a:bodyPr/>
          <a:lstStyle/>
          <a:p>
            <a:fld id="{1F11B1D8-8DBC-4948-B900-3BD9C4E95781}" type="slidenum">
              <a:rPr lang="fr-FR" smtClean="0"/>
              <a:pPr/>
              <a:t>26</a:t>
            </a:fld>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defTabSz="909213"/>
            <a:r>
              <a:rPr lang="fr-FR" dirty="0"/>
              <a:t>La clause BETWEEN est beaucoup plus performante (rapide) que la « fourchette » &gt;&lt;  de façon qui va « monter » davantage de données en mémoire</a:t>
            </a:r>
          </a:p>
        </p:txBody>
      </p:sp>
      <p:sp>
        <p:nvSpPr>
          <p:cNvPr id="7" name="Espace réservé du pied de page 6">
            <a:extLst>
              <a:ext uri="{FF2B5EF4-FFF2-40B4-BE49-F238E27FC236}">
                <a16:creationId xmlns:a16="http://schemas.microsoft.com/office/drawing/2014/main" id="{40FA081F-2F2F-7ABB-64B3-2179F86EFED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E44811C-2A49-AD84-7584-B68A0DF1BB6B}"/>
              </a:ext>
            </a:extLst>
          </p:cNvPr>
          <p:cNvSpPr>
            <a:spLocks noGrp="1"/>
          </p:cNvSpPr>
          <p:nvPr>
            <p:ph type="sldNum" sz="quarter" idx="5"/>
          </p:nvPr>
        </p:nvSpPr>
        <p:spPr/>
        <p:txBody>
          <a:bodyPr/>
          <a:lstStyle/>
          <a:p>
            <a:fld id="{1F11B1D8-8DBC-4948-B900-3BD9C4E95781}" type="slidenum">
              <a:rPr lang="fr-FR" smtClean="0"/>
              <a:pPr/>
              <a:t>27</a:t>
            </a:fld>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EA530CED-E006-8001-892D-59F539CAB54D}"/>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C3653BEE-77E0-1C95-DFA8-D0DE2942DE61}"/>
              </a:ext>
            </a:extLst>
          </p:cNvPr>
          <p:cNvSpPr>
            <a:spLocks noGrp="1"/>
          </p:cNvSpPr>
          <p:nvPr>
            <p:ph type="sldNum" sz="quarter" idx="5"/>
          </p:nvPr>
        </p:nvSpPr>
        <p:spPr/>
        <p:txBody>
          <a:bodyPr/>
          <a:lstStyle/>
          <a:p>
            <a:fld id="{1F11B1D8-8DBC-4948-B900-3BD9C4E95781}" type="slidenum">
              <a:rPr lang="fr-FR" smtClean="0"/>
              <a:pPr/>
              <a:t>28</a:t>
            </a:fld>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756A08D6-45B6-A46A-459B-6342FE259AA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CA922F0C-CE15-A873-D503-0D8EB0763AFB}"/>
              </a:ext>
            </a:extLst>
          </p:cNvPr>
          <p:cNvSpPr>
            <a:spLocks noGrp="1"/>
          </p:cNvSpPr>
          <p:nvPr>
            <p:ph type="sldNum" sz="quarter" idx="5"/>
          </p:nvPr>
        </p:nvSpPr>
        <p:spPr/>
        <p:txBody>
          <a:bodyPr/>
          <a:lstStyle/>
          <a:p>
            <a:fld id="{1F11B1D8-8DBC-4948-B900-3BD9C4E95781}" type="slidenum">
              <a:rPr lang="fr-FR" smtClean="0"/>
              <a:pPr/>
              <a:t>29</a:t>
            </a:fld>
            <a:endParaRPr lang="fr-FR"/>
          </a:p>
        </p:txBody>
      </p:sp>
    </p:spTree>
    <p:extLst>
      <p:ext uri="{BB962C8B-B14F-4D97-AF65-F5344CB8AC3E}">
        <p14:creationId xmlns:p14="http://schemas.microsoft.com/office/powerpoint/2010/main" val="1820396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B05FFDA1-2D1C-62AF-685B-0F82349DF9E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3AC0F6F0-4D58-BA8F-13DA-3FEEE88C51D1}"/>
              </a:ext>
            </a:extLst>
          </p:cNvPr>
          <p:cNvSpPr>
            <a:spLocks noGrp="1"/>
          </p:cNvSpPr>
          <p:nvPr>
            <p:ph type="sldNum" sz="quarter" idx="5"/>
          </p:nvPr>
        </p:nvSpPr>
        <p:spPr/>
        <p:txBody>
          <a:bodyPr/>
          <a:lstStyle/>
          <a:p>
            <a:fld id="{1F11B1D8-8DBC-4948-B900-3BD9C4E95781}" type="slidenum">
              <a:rPr lang="fr-FR" smtClean="0"/>
              <a:pPr/>
              <a:t>3</a:t>
            </a:fld>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F086EDBE-0EF7-CA7B-71B8-A246103DE35A}"/>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FAFB9DF-AF74-5DDE-4D9C-DD2CEB407A70}"/>
              </a:ext>
            </a:extLst>
          </p:cNvPr>
          <p:cNvSpPr>
            <a:spLocks noGrp="1"/>
          </p:cNvSpPr>
          <p:nvPr>
            <p:ph type="sldNum" sz="quarter" idx="5"/>
          </p:nvPr>
        </p:nvSpPr>
        <p:spPr/>
        <p:txBody>
          <a:bodyPr/>
          <a:lstStyle/>
          <a:p>
            <a:fld id="{1F11B1D8-8DBC-4948-B900-3BD9C4E95781}" type="slidenum">
              <a:rPr lang="fr-FR" smtClean="0"/>
              <a:pPr/>
              <a:t>30</a:t>
            </a:fld>
            <a:endParaRPr lang="fr-FR"/>
          </a:p>
        </p:txBody>
      </p:sp>
    </p:spTree>
    <p:extLst>
      <p:ext uri="{BB962C8B-B14F-4D97-AF65-F5344CB8AC3E}">
        <p14:creationId xmlns:p14="http://schemas.microsoft.com/office/powerpoint/2010/main" val="10594375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5DD2C619-A59F-D61C-928C-01541C8CC99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703BD694-5772-7540-DA24-51E45637CF54}"/>
              </a:ext>
            </a:extLst>
          </p:cNvPr>
          <p:cNvSpPr>
            <a:spLocks noGrp="1"/>
          </p:cNvSpPr>
          <p:nvPr>
            <p:ph type="sldNum" sz="quarter" idx="5"/>
          </p:nvPr>
        </p:nvSpPr>
        <p:spPr/>
        <p:txBody>
          <a:bodyPr/>
          <a:lstStyle/>
          <a:p>
            <a:fld id="{1F11B1D8-8DBC-4948-B900-3BD9C4E95781}" type="slidenum">
              <a:rPr lang="fr-FR" smtClean="0"/>
              <a:pPr/>
              <a:t>31</a:t>
            </a:fld>
            <a:endParaRPr lang="fr-FR"/>
          </a:p>
        </p:txBody>
      </p:sp>
    </p:spTree>
    <p:extLst>
      <p:ext uri="{BB962C8B-B14F-4D97-AF65-F5344CB8AC3E}">
        <p14:creationId xmlns:p14="http://schemas.microsoft.com/office/powerpoint/2010/main" val="31721960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B727E295-AC1A-6406-C518-61F79A326D6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87908938-AE23-DD14-7B85-7B0316B92308}"/>
              </a:ext>
            </a:extLst>
          </p:cNvPr>
          <p:cNvSpPr>
            <a:spLocks noGrp="1"/>
          </p:cNvSpPr>
          <p:nvPr>
            <p:ph type="sldNum" sz="quarter" idx="5"/>
          </p:nvPr>
        </p:nvSpPr>
        <p:spPr/>
        <p:txBody>
          <a:bodyPr/>
          <a:lstStyle/>
          <a:p>
            <a:fld id="{1F11B1D8-8DBC-4948-B900-3BD9C4E95781}" type="slidenum">
              <a:rPr lang="fr-FR" smtClean="0"/>
              <a:pPr/>
              <a:t>32</a:t>
            </a:fld>
            <a:endParaRPr lang="fr-FR"/>
          </a:p>
        </p:txBody>
      </p:sp>
    </p:spTree>
    <p:extLst>
      <p:ext uri="{BB962C8B-B14F-4D97-AF65-F5344CB8AC3E}">
        <p14:creationId xmlns:p14="http://schemas.microsoft.com/office/powerpoint/2010/main" val="30886910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Commence</a:t>
            </a:r>
            <a:r>
              <a:rPr lang="fr-FR" baseline="0" dirty="0"/>
              <a:t> toujours par un case</a:t>
            </a:r>
          </a:p>
          <a:p>
            <a:r>
              <a:rPr lang="fr-FR" baseline="0" dirty="0"/>
              <a:t>Finit toujours par un END puis le nom de la colonne (AS  col)</a:t>
            </a:r>
          </a:p>
          <a:p>
            <a:endParaRPr lang="fr-FR" baseline="0" dirty="0"/>
          </a:p>
          <a:p>
            <a:r>
              <a:rPr lang="fr-FR" baseline="0" dirty="0" err="1"/>
              <a:t>When</a:t>
            </a:r>
            <a:r>
              <a:rPr lang="fr-FR" baseline="0" dirty="0"/>
              <a:t> champ=‘</a:t>
            </a:r>
            <a:r>
              <a:rPr lang="fr-FR" baseline="0" dirty="0" err="1"/>
              <a:t>untl</a:t>
            </a:r>
            <a:r>
              <a:rPr lang="fr-FR" baseline="0" dirty="0"/>
              <a:t>’ (quand un champ contient telle valeur) THEN ‘Bla’ (alors telle valeur)</a:t>
            </a:r>
          </a:p>
          <a:p>
            <a:r>
              <a:rPr lang="fr-FR" baseline="0" dirty="0"/>
              <a:t>Autant de </a:t>
            </a:r>
            <a:r>
              <a:rPr lang="fr-FR" baseline="0" dirty="0" err="1"/>
              <a:t>when</a:t>
            </a:r>
            <a:r>
              <a:rPr lang="fr-FR" baseline="0" dirty="0"/>
              <a:t> que nécessaire</a:t>
            </a:r>
          </a:p>
          <a:p>
            <a:r>
              <a:rPr lang="fr-FR" baseline="0" dirty="0"/>
              <a:t>ELSE (pour tous les autres)</a:t>
            </a:r>
            <a:endParaRPr lang="fr-FR" dirty="0"/>
          </a:p>
        </p:txBody>
      </p:sp>
      <p:sp>
        <p:nvSpPr>
          <p:cNvPr id="7" name="Espace réservé du pied de page 6">
            <a:extLst>
              <a:ext uri="{FF2B5EF4-FFF2-40B4-BE49-F238E27FC236}">
                <a16:creationId xmlns:a16="http://schemas.microsoft.com/office/drawing/2014/main" id="{5CF46D0C-25AF-2E21-38BA-3F6C22090456}"/>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CD8B596D-9DF8-0959-0DC4-2DB9666FC383}"/>
              </a:ext>
            </a:extLst>
          </p:cNvPr>
          <p:cNvSpPr>
            <a:spLocks noGrp="1"/>
          </p:cNvSpPr>
          <p:nvPr>
            <p:ph type="sldNum" sz="quarter" idx="5"/>
          </p:nvPr>
        </p:nvSpPr>
        <p:spPr/>
        <p:txBody>
          <a:bodyPr/>
          <a:lstStyle/>
          <a:p>
            <a:fld id="{1F11B1D8-8DBC-4948-B900-3BD9C4E95781}" type="slidenum">
              <a:rPr lang="fr-FR" smtClean="0"/>
              <a:pPr/>
              <a:t>33</a:t>
            </a:fld>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defTabSz="909213"/>
            <a:r>
              <a:rPr lang="fr-FR" dirty="0"/>
              <a:t>Comment optimiser cette requête</a:t>
            </a:r>
          </a:p>
        </p:txBody>
      </p:sp>
      <p:sp>
        <p:nvSpPr>
          <p:cNvPr id="7" name="Espace réservé du pied de page 6">
            <a:extLst>
              <a:ext uri="{FF2B5EF4-FFF2-40B4-BE49-F238E27FC236}">
                <a16:creationId xmlns:a16="http://schemas.microsoft.com/office/drawing/2014/main" id="{A0D9E54C-77B7-37B9-8D3E-181BFF51DA82}"/>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A433900B-DB73-18BF-82AB-EED2B0ACB66A}"/>
              </a:ext>
            </a:extLst>
          </p:cNvPr>
          <p:cNvSpPr>
            <a:spLocks noGrp="1"/>
          </p:cNvSpPr>
          <p:nvPr>
            <p:ph type="sldNum" sz="quarter" idx="5"/>
          </p:nvPr>
        </p:nvSpPr>
        <p:spPr/>
        <p:txBody>
          <a:bodyPr/>
          <a:lstStyle/>
          <a:p>
            <a:fld id="{1F11B1D8-8DBC-4948-B900-3BD9C4E95781}" type="slidenum">
              <a:rPr lang="fr-FR" smtClean="0"/>
              <a:pPr/>
              <a:t>34</a:t>
            </a:fld>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7BA2FE4D-7150-85D8-A598-CBFB93C7367A}"/>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7671E894-2E49-C91C-6390-B6284F321075}"/>
              </a:ext>
            </a:extLst>
          </p:cNvPr>
          <p:cNvSpPr>
            <a:spLocks noGrp="1"/>
          </p:cNvSpPr>
          <p:nvPr>
            <p:ph type="sldNum" sz="quarter" idx="5"/>
          </p:nvPr>
        </p:nvSpPr>
        <p:spPr/>
        <p:txBody>
          <a:bodyPr/>
          <a:lstStyle/>
          <a:p>
            <a:fld id="{1F11B1D8-8DBC-4948-B900-3BD9C4E95781}" type="slidenum">
              <a:rPr lang="fr-FR" smtClean="0"/>
              <a:pPr/>
              <a:t>35</a:t>
            </a:fld>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7426E9A2-74BD-B278-1B28-9A230164E090}"/>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DAC5A720-0337-4E7B-60E8-B9B89F1FAF45}"/>
              </a:ext>
            </a:extLst>
          </p:cNvPr>
          <p:cNvSpPr>
            <a:spLocks noGrp="1"/>
          </p:cNvSpPr>
          <p:nvPr>
            <p:ph type="sldNum" sz="quarter" idx="5"/>
          </p:nvPr>
        </p:nvSpPr>
        <p:spPr/>
        <p:txBody>
          <a:bodyPr/>
          <a:lstStyle/>
          <a:p>
            <a:fld id="{1F11B1D8-8DBC-4948-B900-3BD9C4E95781}" type="slidenum">
              <a:rPr lang="fr-FR" smtClean="0"/>
              <a:pPr/>
              <a:t>36</a:t>
            </a:fld>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Liste des fonctions ORACLE :</a:t>
            </a:r>
          </a:p>
          <a:p>
            <a:r>
              <a:rPr lang="fr-FR" dirty="0"/>
              <a:t>http://docs.oracle.com/javadb/10.6.2.1/ref/rrefsqlj29026.html</a:t>
            </a:r>
          </a:p>
          <a:p>
            <a:endParaRPr lang="fr-FR" dirty="0"/>
          </a:p>
          <a:p>
            <a:r>
              <a:rPr lang="fr-FR" dirty="0"/>
              <a:t>Liste des fonctions SQL</a:t>
            </a:r>
            <a:r>
              <a:rPr lang="fr-FR" baseline="0" dirty="0"/>
              <a:t> Server :</a:t>
            </a:r>
          </a:p>
          <a:p>
            <a:r>
              <a:rPr lang="fr-FR" dirty="0"/>
              <a:t>http://sql.sh/fonctions/date-heure</a:t>
            </a:r>
          </a:p>
          <a:p>
            <a:r>
              <a:rPr lang="fr-FR" dirty="0"/>
              <a:t>http://sql.sh/fonctions/chaines-de-caracteres</a:t>
            </a:r>
          </a:p>
        </p:txBody>
      </p:sp>
      <p:sp>
        <p:nvSpPr>
          <p:cNvPr id="7" name="Espace réservé du pied de page 6">
            <a:extLst>
              <a:ext uri="{FF2B5EF4-FFF2-40B4-BE49-F238E27FC236}">
                <a16:creationId xmlns:a16="http://schemas.microsoft.com/office/drawing/2014/main" id="{7BEEA871-0BCB-3B68-7071-373896D33E5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E1FFC07-3FDC-99A0-B9CA-342BEBAB1170}"/>
              </a:ext>
            </a:extLst>
          </p:cNvPr>
          <p:cNvSpPr>
            <a:spLocks noGrp="1"/>
          </p:cNvSpPr>
          <p:nvPr>
            <p:ph type="sldNum" sz="quarter" idx="5"/>
          </p:nvPr>
        </p:nvSpPr>
        <p:spPr/>
        <p:txBody>
          <a:bodyPr/>
          <a:lstStyle/>
          <a:p>
            <a:fld id="{1F11B1D8-8DBC-4948-B900-3BD9C4E95781}" type="slidenum">
              <a:rPr lang="fr-FR" smtClean="0"/>
              <a:pPr/>
              <a:t>37</a:t>
            </a:fld>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select top 100</a:t>
            </a:r>
          </a:p>
          <a:p>
            <a:r>
              <a:rPr lang="fr-FR" dirty="0" err="1"/>
              <a:t>salesamount</a:t>
            </a:r>
            <a:r>
              <a:rPr lang="fr-FR" dirty="0"/>
              <a:t> as 'vente',</a:t>
            </a:r>
          </a:p>
          <a:p>
            <a:r>
              <a:rPr lang="fr-FR" dirty="0" err="1"/>
              <a:t>discountamount</a:t>
            </a:r>
            <a:r>
              <a:rPr lang="fr-FR" dirty="0"/>
              <a:t> as 'remise',</a:t>
            </a:r>
          </a:p>
          <a:p>
            <a:r>
              <a:rPr lang="en-US" dirty="0" err="1"/>
              <a:t>salesamount</a:t>
            </a:r>
            <a:r>
              <a:rPr lang="en-US" dirty="0"/>
              <a:t> - </a:t>
            </a:r>
            <a:r>
              <a:rPr lang="en-US" dirty="0" err="1"/>
              <a:t>discountamount</a:t>
            </a:r>
            <a:r>
              <a:rPr lang="en-US" dirty="0"/>
              <a:t> as 'hors remise',</a:t>
            </a:r>
          </a:p>
          <a:p>
            <a:r>
              <a:rPr lang="en-US" dirty="0" err="1"/>
              <a:t>SalesAmount</a:t>
            </a:r>
            <a:r>
              <a:rPr lang="en-US" dirty="0"/>
              <a:t> + </a:t>
            </a:r>
            <a:r>
              <a:rPr lang="en-US" dirty="0" err="1"/>
              <a:t>discountamount</a:t>
            </a:r>
            <a:r>
              <a:rPr lang="en-US" dirty="0"/>
              <a:t> as 'sales et remises',</a:t>
            </a:r>
          </a:p>
          <a:p>
            <a:r>
              <a:rPr lang="fr-FR" dirty="0"/>
              <a:t>(</a:t>
            </a:r>
            <a:r>
              <a:rPr lang="fr-FR" dirty="0" err="1"/>
              <a:t>SalesAmount</a:t>
            </a:r>
            <a:r>
              <a:rPr lang="fr-FR" dirty="0"/>
              <a:t> * </a:t>
            </a:r>
            <a:r>
              <a:rPr lang="fr-FR" dirty="0" err="1"/>
              <a:t>discountamount</a:t>
            </a:r>
            <a:r>
              <a:rPr lang="fr-FR" dirty="0"/>
              <a:t>) as '</a:t>
            </a:r>
            <a:r>
              <a:rPr lang="fr-FR" dirty="0" err="1"/>
              <a:t>mutliplication</a:t>
            </a:r>
            <a:r>
              <a:rPr lang="fr-FR" dirty="0"/>
              <a:t>'</a:t>
            </a:r>
          </a:p>
          <a:p>
            <a:r>
              <a:rPr lang="fr-FR" dirty="0" err="1"/>
              <a:t>from</a:t>
            </a:r>
            <a:endParaRPr lang="fr-FR" dirty="0"/>
          </a:p>
          <a:p>
            <a:r>
              <a:rPr lang="fr-FR" dirty="0" err="1"/>
              <a:t>FactOnlineSales</a:t>
            </a:r>
            <a:endParaRPr lang="fr-FR" dirty="0"/>
          </a:p>
        </p:txBody>
      </p:sp>
      <p:sp>
        <p:nvSpPr>
          <p:cNvPr id="7" name="Espace réservé du pied de page 6">
            <a:extLst>
              <a:ext uri="{FF2B5EF4-FFF2-40B4-BE49-F238E27FC236}">
                <a16:creationId xmlns:a16="http://schemas.microsoft.com/office/drawing/2014/main" id="{659605BF-2235-F5D2-6A16-0F5163C433F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9544FC89-9D68-8590-2ED9-52CDC3B37843}"/>
              </a:ext>
            </a:extLst>
          </p:cNvPr>
          <p:cNvSpPr>
            <a:spLocks noGrp="1"/>
          </p:cNvSpPr>
          <p:nvPr>
            <p:ph type="sldNum" sz="quarter" idx="5"/>
          </p:nvPr>
        </p:nvSpPr>
        <p:spPr/>
        <p:txBody>
          <a:bodyPr/>
          <a:lstStyle/>
          <a:p>
            <a:fld id="{1F11B1D8-8DBC-4948-B900-3BD9C4E95781}" type="slidenum">
              <a:rPr lang="fr-FR" smtClean="0"/>
              <a:pPr/>
              <a:t>38</a:t>
            </a:fld>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1209C8E0-FDF9-0CC6-0050-9E421858B419}"/>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002A59B9-533B-7874-F75F-4C94F65470FF}"/>
              </a:ext>
            </a:extLst>
          </p:cNvPr>
          <p:cNvSpPr>
            <a:spLocks noGrp="1"/>
          </p:cNvSpPr>
          <p:nvPr>
            <p:ph type="sldNum" sz="quarter" idx="5"/>
          </p:nvPr>
        </p:nvSpPr>
        <p:spPr/>
        <p:txBody>
          <a:bodyPr/>
          <a:lstStyle/>
          <a:p>
            <a:fld id="{1F11B1D8-8DBC-4948-B900-3BD9C4E95781}" type="slidenum">
              <a:rPr lang="fr-FR" smtClean="0"/>
              <a:pPr/>
              <a:t>39</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7DB7CCB7-8335-301B-1E80-85563F093BD1}"/>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FA5F4949-CCA7-C082-D94F-1790D57C8902}"/>
              </a:ext>
            </a:extLst>
          </p:cNvPr>
          <p:cNvSpPr>
            <a:spLocks noGrp="1"/>
          </p:cNvSpPr>
          <p:nvPr>
            <p:ph type="sldNum" sz="quarter" idx="5"/>
          </p:nvPr>
        </p:nvSpPr>
        <p:spPr/>
        <p:txBody>
          <a:bodyPr/>
          <a:lstStyle/>
          <a:p>
            <a:fld id="{1F11B1D8-8DBC-4948-B900-3BD9C4E95781}" type="slidenum">
              <a:rPr lang="fr-FR" smtClean="0"/>
              <a:pPr/>
              <a:t>4</a:t>
            </a:fld>
            <a:endParaRPr lang="fr-F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On crée une partition pour ordonner et remplacer le GROUP BY</a:t>
            </a:r>
          </a:p>
          <a:p>
            <a:endParaRPr lang="fr-FR" sz="800" dirty="0"/>
          </a:p>
          <a:p>
            <a:r>
              <a:rPr lang="fr-FR" sz="800" dirty="0"/>
              <a:t>« USE AdventureWorks2012;</a:t>
            </a:r>
          </a:p>
          <a:p>
            <a:r>
              <a:rPr lang="fr-FR" sz="800" dirty="0"/>
              <a:t>GO</a:t>
            </a:r>
          </a:p>
          <a:p>
            <a:r>
              <a:rPr lang="fr-FR" sz="800" dirty="0"/>
              <a:t>SELECT </a:t>
            </a:r>
            <a:r>
              <a:rPr lang="fr-FR" sz="800" dirty="0" err="1"/>
              <a:t>SalesOrderID</a:t>
            </a:r>
            <a:r>
              <a:rPr lang="fr-FR" sz="800" dirty="0"/>
              <a:t>, </a:t>
            </a:r>
            <a:r>
              <a:rPr lang="fr-FR" sz="800" dirty="0" err="1"/>
              <a:t>ProductID</a:t>
            </a:r>
            <a:r>
              <a:rPr lang="fr-FR" sz="800" dirty="0"/>
              <a:t>, </a:t>
            </a:r>
            <a:r>
              <a:rPr lang="fr-FR" sz="800" dirty="0" err="1"/>
              <a:t>OrderQty</a:t>
            </a:r>
            <a:endParaRPr lang="fr-FR" sz="800" dirty="0"/>
          </a:p>
          <a:p>
            <a:r>
              <a:rPr lang="fr-FR" sz="800" dirty="0"/>
              <a:t>    ,SUM(</a:t>
            </a:r>
            <a:r>
              <a:rPr lang="fr-FR" sz="800" dirty="0" err="1"/>
              <a:t>OrderQty</a:t>
            </a:r>
            <a:r>
              <a:rPr lang="fr-FR" sz="800" dirty="0"/>
              <a:t>) OVER(PARTITION BY </a:t>
            </a:r>
            <a:r>
              <a:rPr lang="fr-FR" sz="800" dirty="0" err="1"/>
              <a:t>SalesOrderID</a:t>
            </a:r>
            <a:r>
              <a:rPr lang="fr-FR" sz="800" dirty="0"/>
              <a:t> </a:t>
            </a:r>
            <a:r>
              <a:rPr lang="fr-FR" sz="800" dirty="0" err="1"/>
              <a:t>order</a:t>
            </a:r>
            <a:r>
              <a:rPr lang="fr-FR" sz="800" dirty="0"/>
              <a:t> by </a:t>
            </a:r>
            <a:r>
              <a:rPr lang="fr-FR" sz="800" dirty="0" err="1"/>
              <a:t>salesorderID</a:t>
            </a:r>
            <a:r>
              <a:rPr lang="fr-FR" sz="800" dirty="0"/>
              <a:t>) AS 'Total' -- la somme des </a:t>
            </a:r>
            <a:r>
              <a:rPr lang="fr-FR" sz="800" dirty="0" err="1"/>
              <a:t>orderqty</a:t>
            </a:r>
            <a:r>
              <a:rPr lang="fr-FR" sz="800" dirty="0"/>
              <a:t> pour le </a:t>
            </a:r>
            <a:r>
              <a:rPr lang="fr-FR" sz="800" dirty="0" err="1"/>
              <a:t>salesorderid</a:t>
            </a:r>
            <a:r>
              <a:rPr lang="fr-FR" sz="800" dirty="0"/>
              <a:t> 43659</a:t>
            </a:r>
          </a:p>
          <a:p>
            <a:r>
              <a:rPr lang="fr-FR" sz="800" dirty="0"/>
              <a:t>    ,AVG(</a:t>
            </a:r>
            <a:r>
              <a:rPr lang="fr-FR" sz="800" dirty="0" err="1"/>
              <a:t>OrderQty</a:t>
            </a:r>
            <a:r>
              <a:rPr lang="fr-FR" sz="800" dirty="0"/>
              <a:t>) OVER(PARTITION BY </a:t>
            </a:r>
            <a:r>
              <a:rPr lang="fr-FR" sz="800" dirty="0" err="1"/>
              <a:t>SalesOrderID</a:t>
            </a:r>
            <a:r>
              <a:rPr lang="fr-FR" sz="800" dirty="0"/>
              <a:t>) AS '</a:t>
            </a:r>
            <a:r>
              <a:rPr lang="fr-FR" sz="800" dirty="0" err="1"/>
              <a:t>Avg</a:t>
            </a:r>
            <a:r>
              <a:rPr lang="fr-FR" sz="800" dirty="0"/>
              <a:t>' -- la moyenne des </a:t>
            </a:r>
            <a:r>
              <a:rPr lang="fr-FR" sz="800" dirty="0" err="1"/>
              <a:t>orderqty</a:t>
            </a:r>
            <a:r>
              <a:rPr lang="fr-FR" sz="800" dirty="0"/>
              <a:t> pour le </a:t>
            </a:r>
            <a:r>
              <a:rPr lang="fr-FR" sz="800" dirty="0" err="1"/>
              <a:t>salesorderid</a:t>
            </a:r>
            <a:r>
              <a:rPr lang="fr-FR" sz="800" dirty="0"/>
              <a:t> 43659</a:t>
            </a:r>
          </a:p>
          <a:p>
            <a:r>
              <a:rPr lang="fr-FR" sz="800" dirty="0"/>
              <a:t>    ,COUNT(</a:t>
            </a:r>
            <a:r>
              <a:rPr lang="fr-FR" sz="800" dirty="0" err="1"/>
              <a:t>OrderQty</a:t>
            </a:r>
            <a:r>
              <a:rPr lang="fr-FR" sz="800" dirty="0"/>
              <a:t>) OVER(PARTITION BY </a:t>
            </a:r>
            <a:r>
              <a:rPr lang="fr-FR" sz="800" dirty="0" err="1"/>
              <a:t>SalesOrderID</a:t>
            </a:r>
            <a:r>
              <a:rPr lang="fr-FR" sz="800" dirty="0"/>
              <a:t>) AS 'Count' -- 12 fois Le </a:t>
            </a:r>
            <a:r>
              <a:rPr lang="fr-FR" sz="800" dirty="0" err="1"/>
              <a:t>salesorderby</a:t>
            </a:r>
            <a:endParaRPr lang="fr-FR" sz="800" dirty="0"/>
          </a:p>
          <a:p>
            <a:r>
              <a:rPr lang="fr-FR" sz="800" dirty="0"/>
              <a:t>    ,MIN(</a:t>
            </a:r>
            <a:r>
              <a:rPr lang="fr-FR" sz="800" dirty="0" err="1"/>
              <a:t>OrderQty</a:t>
            </a:r>
            <a:r>
              <a:rPr lang="fr-FR" sz="800" dirty="0"/>
              <a:t>) OVER(PARTITION BY </a:t>
            </a:r>
            <a:r>
              <a:rPr lang="fr-FR" sz="800" dirty="0" err="1"/>
              <a:t>SalesOrderID</a:t>
            </a:r>
            <a:r>
              <a:rPr lang="fr-FR" sz="800" dirty="0"/>
              <a:t>) AS 'Min' -- la plus petite valeur d'</a:t>
            </a:r>
            <a:r>
              <a:rPr lang="fr-FR" sz="800" dirty="0" err="1"/>
              <a:t>orderQty</a:t>
            </a:r>
            <a:r>
              <a:rPr lang="fr-FR" sz="800" dirty="0"/>
              <a:t> est 1 pour le </a:t>
            </a:r>
            <a:r>
              <a:rPr lang="fr-FR" sz="800" dirty="0" err="1"/>
              <a:t>salesorderid</a:t>
            </a:r>
            <a:r>
              <a:rPr lang="fr-FR" sz="800" dirty="0"/>
              <a:t> 43659</a:t>
            </a:r>
          </a:p>
          <a:p>
            <a:r>
              <a:rPr lang="fr-FR" sz="800" dirty="0"/>
              <a:t>    ,MAX(</a:t>
            </a:r>
            <a:r>
              <a:rPr lang="fr-FR" sz="800" dirty="0" err="1"/>
              <a:t>OrderQty</a:t>
            </a:r>
            <a:r>
              <a:rPr lang="fr-FR" sz="800" dirty="0"/>
              <a:t>) OVER(PARTITION BY </a:t>
            </a:r>
            <a:r>
              <a:rPr lang="fr-FR" sz="800" dirty="0" err="1"/>
              <a:t>SalesOrderID</a:t>
            </a:r>
            <a:r>
              <a:rPr lang="fr-FR" sz="800" dirty="0"/>
              <a:t>) AS 'Max' -- la plus grande valeur d'</a:t>
            </a:r>
            <a:r>
              <a:rPr lang="fr-FR" sz="800" dirty="0" err="1"/>
              <a:t>orderQty</a:t>
            </a:r>
            <a:r>
              <a:rPr lang="fr-FR" sz="800" dirty="0"/>
              <a:t> est 1 pour le </a:t>
            </a:r>
            <a:r>
              <a:rPr lang="fr-FR" sz="800" dirty="0" err="1"/>
              <a:t>salesorderid</a:t>
            </a:r>
            <a:r>
              <a:rPr lang="fr-FR" sz="800" dirty="0"/>
              <a:t> 43659</a:t>
            </a:r>
          </a:p>
          <a:p>
            <a:r>
              <a:rPr lang="fr-FR" sz="800" dirty="0"/>
              <a:t>FROM </a:t>
            </a:r>
            <a:r>
              <a:rPr lang="fr-FR" sz="800" dirty="0" err="1"/>
              <a:t>Sales.SalesOrderDetail</a:t>
            </a:r>
            <a:r>
              <a:rPr lang="fr-FR" sz="800" dirty="0"/>
              <a:t> </a:t>
            </a:r>
          </a:p>
          <a:p>
            <a:r>
              <a:rPr lang="fr-FR" sz="800" dirty="0"/>
              <a:t>WHERE </a:t>
            </a:r>
            <a:r>
              <a:rPr lang="fr-FR" sz="800" dirty="0" err="1"/>
              <a:t>SalesOrderID</a:t>
            </a:r>
            <a:r>
              <a:rPr lang="fr-FR" sz="800" dirty="0"/>
              <a:t> IN(43659,43664); »</a:t>
            </a:r>
          </a:p>
          <a:p>
            <a:endParaRPr lang="fr-FR" sz="800" dirty="0"/>
          </a:p>
          <a:p>
            <a:r>
              <a:rPr lang="fr-FR" sz="800" dirty="0"/>
              <a:t>docs.postgresql.fr/8.4/tutorial-window.html </a:t>
            </a:r>
            <a:r>
              <a:rPr lang="fr-FR" sz="800" dirty="0">
                <a:sym typeface="Wingdings" pitchFamily="2" charset="2"/>
              </a:rPr>
              <a:t></a:t>
            </a:r>
          </a:p>
          <a:p>
            <a:r>
              <a:rPr lang="fr-FR" sz="800" dirty="0"/>
              <a:t>Une </a:t>
            </a:r>
            <a:r>
              <a:rPr lang="fr-FR" sz="800" i="1" dirty="0"/>
              <a:t>fonction de fenêtrage</a:t>
            </a:r>
            <a:r>
              <a:rPr lang="fr-FR" sz="800" dirty="0"/>
              <a:t> effectue un calcul sur un jeu d'enregistrements liés d'une certaine façon à l'enregistrement courant. On peut les rapprocher des calculs réalisables par une fonction d'agrégat mais, contrairement à une fonction d'agrégat, l'utilisation d'une fonction de fenêtrage (de fenêtrage) n'entraîne pas le regroupement des enregistrements traités en un seul. Chaque enregistrement garde son identité propre. En coulisse, la fonction de fenêtrage est capable d'accéder à d'autres enregistrements que l'enregistrement courant du résultat de la requête. </a:t>
            </a:r>
          </a:p>
          <a:p>
            <a:r>
              <a:rPr lang="fr-FR" sz="800" dirty="0"/>
              <a:t>Un appel à une fonction de fenêtrage contient toujours une clause OVER qui suit immédiatement le nom et les arguments de la fonction. C'est ce qui permet de la distinguer syntaxiquement d'une fonction simple ou d'une fonction d'agrégat. La clause OVER détermine précisément comment les lignes de la requête sont éclatées pour être traitées par la fonction de fenêtrage. La liste PARTITION BY contenue dans la clause OVER spécifie la répartition des enregistrements en groupes, ou partitions, qui partagent les mêmes valeurs pour la (les) expression(s) contenue(s) dans la clause PARTITION BY. Pour chaque enregistrement, la fonction de fenêtrage est calculée sur les enregistrements qui se retrouvent dans la même partition que l'enregistrement courant. </a:t>
            </a:r>
          </a:p>
          <a:p>
            <a:r>
              <a:rPr lang="fr-FR" sz="800" dirty="0"/>
              <a:t>Bien que la fonction </a:t>
            </a:r>
            <a:r>
              <a:rPr lang="fr-FR" sz="800" dirty="0" err="1"/>
              <a:t>avg</a:t>
            </a:r>
            <a:r>
              <a:rPr lang="fr-FR" sz="800" dirty="0"/>
              <a:t> produise le même résultat quel que soit l'ordre dans lequel elle traite les enregistrements de la partition, ceci n'est pas généralisable à toutes les fonctions de fenêtrage. Lorsque cela s'avère nécessaire, l'ordre peut être contrôlé à l'aide d'une clause ORDER BY à l'intérieur de la clause OVER.</a:t>
            </a:r>
          </a:p>
        </p:txBody>
      </p:sp>
      <p:sp>
        <p:nvSpPr>
          <p:cNvPr id="7" name="Espace réservé du pied de page 6">
            <a:extLst>
              <a:ext uri="{FF2B5EF4-FFF2-40B4-BE49-F238E27FC236}">
                <a16:creationId xmlns:a16="http://schemas.microsoft.com/office/drawing/2014/main" id="{5C33EE55-0A72-CF85-E86E-BDE7B76D6AD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886C329-028A-C9EE-6821-9CBD407069D7}"/>
              </a:ext>
            </a:extLst>
          </p:cNvPr>
          <p:cNvSpPr>
            <a:spLocks noGrp="1"/>
          </p:cNvSpPr>
          <p:nvPr>
            <p:ph type="sldNum" sz="quarter" idx="5"/>
          </p:nvPr>
        </p:nvSpPr>
        <p:spPr/>
        <p:txBody>
          <a:bodyPr/>
          <a:lstStyle/>
          <a:p>
            <a:fld id="{1F11B1D8-8DBC-4948-B900-3BD9C4E95781}" type="slidenum">
              <a:rPr lang="fr-FR" smtClean="0"/>
              <a:pPr/>
              <a:t>40</a:t>
            </a:fld>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https://msdn.microsoft.com/fr-fr/library/ms186734.aspx :</a:t>
            </a:r>
          </a:p>
          <a:p>
            <a:r>
              <a:rPr lang="fr-FR" sz="800" dirty="0"/>
              <a:t>« Numéros de la sortie d’un résultat défini. Plus spécifiquement, renvoie le numéro séquentiel d’une ligne dans une partition d’un jeu de résultats, en commençant à 1 pour la première ligne de chaque partition.</a:t>
            </a:r>
          </a:p>
          <a:p>
            <a:endParaRPr lang="fr-FR" sz="800" dirty="0"/>
          </a:p>
          <a:p>
            <a:r>
              <a:rPr lang="fr-FR" sz="800" dirty="0"/>
              <a:t>ROW_NUMBER et RANK sont similaires. ROW_NUMBER tous les numéros de lignes séquentiellement (par exemple 1, 2, 3, 4, 5). RANK Fournit la même valeur numérique pour les liens (par exemple 1, 2, 2, 4, 5). »</a:t>
            </a:r>
          </a:p>
          <a:p>
            <a:endParaRPr lang="fr-FR" sz="800" dirty="0"/>
          </a:p>
          <a:p>
            <a:r>
              <a:rPr lang="fr-FR" sz="800" dirty="0"/>
              <a:t>On crée une partition </a:t>
            </a:r>
            <a:r>
              <a:rPr lang="fr-FR" sz="800"/>
              <a:t>pour récupérer </a:t>
            </a:r>
            <a:r>
              <a:rPr lang="fr-FR" sz="800" dirty="0"/>
              <a:t>le numéro de la ligne</a:t>
            </a:r>
          </a:p>
        </p:txBody>
      </p:sp>
      <p:sp>
        <p:nvSpPr>
          <p:cNvPr id="7" name="Espace réservé du pied de page 6">
            <a:extLst>
              <a:ext uri="{FF2B5EF4-FFF2-40B4-BE49-F238E27FC236}">
                <a16:creationId xmlns:a16="http://schemas.microsoft.com/office/drawing/2014/main" id="{824461DE-E198-8A7E-F57D-1E201C8DF7DE}"/>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385C77F-1B71-CFD9-F084-79FB62CC4CCC}"/>
              </a:ext>
            </a:extLst>
          </p:cNvPr>
          <p:cNvSpPr>
            <a:spLocks noGrp="1"/>
          </p:cNvSpPr>
          <p:nvPr>
            <p:ph type="sldNum" sz="quarter" idx="5"/>
          </p:nvPr>
        </p:nvSpPr>
        <p:spPr/>
        <p:txBody>
          <a:bodyPr/>
          <a:lstStyle/>
          <a:p>
            <a:fld id="{1F11B1D8-8DBC-4948-B900-3BD9C4E95781}" type="slidenum">
              <a:rPr lang="fr-FR" smtClean="0"/>
              <a:pPr/>
              <a:t>41</a:t>
            </a:fld>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Les fonctions de type DATE sont elles amenées à (progressivement) disparaître au profit de l’utilisation d’une table référence DATE ?</a:t>
            </a:r>
          </a:p>
          <a:p>
            <a:endParaRPr lang="fr-FR" sz="800" dirty="0"/>
          </a:p>
          <a:p>
            <a:r>
              <a:rPr lang="fr-FR" sz="800" dirty="0"/>
              <a:t>select</a:t>
            </a:r>
          </a:p>
          <a:p>
            <a:r>
              <a:rPr lang="fr-FR" sz="800" dirty="0" err="1"/>
              <a:t>CdeNum</a:t>
            </a:r>
            <a:r>
              <a:rPr lang="fr-FR" sz="800" dirty="0"/>
              <a:t>,</a:t>
            </a:r>
          </a:p>
          <a:p>
            <a:r>
              <a:rPr lang="fr-FR" sz="800" dirty="0" err="1"/>
              <a:t>CdeDate</a:t>
            </a:r>
            <a:r>
              <a:rPr lang="fr-FR" sz="800" dirty="0"/>
              <a:t>,</a:t>
            </a:r>
          </a:p>
          <a:p>
            <a:r>
              <a:rPr lang="fr-FR" sz="800" dirty="0"/>
              <a:t>GETDATE() as 'date jour',</a:t>
            </a:r>
          </a:p>
          <a:p>
            <a:r>
              <a:rPr lang="fr-FR" sz="800" dirty="0" err="1"/>
              <a:t>year</a:t>
            </a:r>
            <a:r>
              <a:rPr lang="fr-FR" sz="800" dirty="0"/>
              <a:t>(</a:t>
            </a:r>
            <a:r>
              <a:rPr lang="fr-FR" sz="800" dirty="0" err="1"/>
              <a:t>cdedate</a:t>
            </a:r>
            <a:r>
              <a:rPr lang="fr-FR" sz="800" dirty="0"/>
              <a:t>) as '</a:t>
            </a:r>
            <a:r>
              <a:rPr lang="fr-FR" sz="800" dirty="0" err="1"/>
              <a:t>year</a:t>
            </a:r>
            <a:r>
              <a:rPr lang="fr-FR" sz="800" dirty="0"/>
              <a:t>',</a:t>
            </a:r>
          </a:p>
          <a:p>
            <a:r>
              <a:rPr lang="fr-FR" sz="800" dirty="0" err="1"/>
              <a:t>month</a:t>
            </a:r>
            <a:r>
              <a:rPr lang="fr-FR" sz="800" dirty="0"/>
              <a:t>(</a:t>
            </a:r>
            <a:r>
              <a:rPr lang="fr-FR" sz="800" dirty="0" err="1"/>
              <a:t>cdedate</a:t>
            </a:r>
            <a:r>
              <a:rPr lang="fr-FR" sz="800" dirty="0"/>
              <a:t>) as 'mois',</a:t>
            </a:r>
          </a:p>
          <a:p>
            <a:r>
              <a:rPr lang="en-US" sz="800" dirty="0" err="1"/>
              <a:t>Datepart</a:t>
            </a:r>
            <a:r>
              <a:rPr lang="en-US" sz="800" dirty="0"/>
              <a:t>("weekday", </a:t>
            </a:r>
            <a:r>
              <a:rPr lang="en-US" sz="800" dirty="0" err="1"/>
              <a:t>cdedate</a:t>
            </a:r>
            <a:r>
              <a:rPr lang="en-US" sz="800" dirty="0"/>
              <a:t>) as 'jour </a:t>
            </a:r>
            <a:r>
              <a:rPr lang="en-US" sz="800" dirty="0" err="1"/>
              <a:t>semaine</a:t>
            </a:r>
            <a:r>
              <a:rPr lang="en-US" sz="800" dirty="0"/>
              <a:t>',</a:t>
            </a:r>
          </a:p>
          <a:p>
            <a:r>
              <a:rPr lang="en-US" sz="800" dirty="0" err="1"/>
              <a:t>Datepart</a:t>
            </a:r>
            <a:r>
              <a:rPr lang="en-US" sz="800" dirty="0"/>
              <a:t>("YYYY", </a:t>
            </a:r>
            <a:r>
              <a:rPr lang="en-US" sz="800" dirty="0" err="1"/>
              <a:t>cdedate</a:t>
            </a:r>
            <a:r>
              <a:rPr lang="en-US" sz="800" dirty="0"/>
              <a:t>) as '</a:t>
            </a:r>
            <a:r>
              <a:rPr lang="en-US" sz="800" dirty="0" err="1"/>
              <a:t>année</a:t>
            </a:r>
            <a:r>
              <a:rPr lang="en-US" sz="800" dirty="0"/>
              <a:t>',</a:t>
            </a:r>
          </a:p>
          <a:p>
            <a:r>
              <a:rPr lang="fr-FR" sz="800" dirty="0" err="1"/>
              <a:t>Datepart</a:t>
            </a:r>
            <a:r>
              <a:rPr lang="fr-FR" sz="800" dirty="0"/>
              <a:t>("QUARTER", </a:t>
            </a:r>
            <a:r>
              <a:rPr lang="fr-FR" sz="800" dirty="0" err="1"/>
              <a:t>cdedate</a:t>
            </a:r>
            <a:r>
              <a:rPr lang="fr-FR" sz="800" dirty="0"/>
              <a:t>) as 'trimestre',</a:t>
            </a:r>
          </a:p>
          <a:p>
            <a:r>
              <a:rPr lang="en-US" sz="800" dirty="0"/>
              <a:t>DATEDIFF(</a:t>
            </a:r>
            <a:r>
              <a:rPr lang="en-US" sz="800" dirty="0" err="1"/>
              <a:t>day,cdedate,GETDATE</a:t>
            </a:r>
            <a:r>
              <a:rPr lang="en-US" sz="800" dirty="0"/>
              <a:t>()) as '</a:t>
            </a:r>
            <a:r>
              <a:rPr lang="en-US" sz="800" dirty="0" err="1"/>
              <a:t>delai</a:t>
            </a:r>
            <a:r>
              <a:rPr lang="en-US" sz="800" dirty="0"/>
              <a:t> en </a:t>
            </a:r>
            <a:r>
              <a:rPr lang="en-US" sz="800" dirty="0" err="1"/>
              <a:t>jours</a:t>
            </a:r>
            <a:r>
              <a:rPr lang="en-US" sz="800" dirty="0"/>
              <a:t>',</a:t>
            </a:r>
          </a:p>
          <a:p>
            <a:r>
              <a:rPr lang="fr-FR" sz="800" dirty="0"/>
              <a:t>DATEDIFF(</a:t>
            </a:r>
            <a:r>
              <a:rPr lang="fr-FR" sz="800" dirty="0" err="1"/>
              <a:t>MM,cdedate,GETDATE</a:t>
            </a:r>
            <a:r>
              <a:rPr lang="fr-FR" sz="800" dirty="0"/>
              <a:t>()) as '</a:t>
            </a:r>
            <a:r>
              <a:rPr lang="fr-FR" sz="800" dirty="0" err="1"/>
              <a:t>delai</a:t>
            </a:r>
            <a:r>
              <a:rPr lang="fr-FR" sz="800" dirty="0"/>
              <a:t> en mois',</a:t>
            </a:r>
          </a:p>
          <a:p>
            <a:r>
              <a:rPr lang="en-US" sz="800" dirty="0"/>
              <a:t>DATEDIFF(</a:t>
            </a:r>
            <a:r>
              <a:rPr lang="en-US" sz="800" dirty="0" err="1"/>
              <a:t>YEAR,cdedate,GETDATE</a:t>
            </a:r>
            <a:r>
              <a:rPr lang="en-US" sz="800" dirty="0"/>
              <a:t>()) as '</a:t>
            </a:r>
            <a:r>
              <a:rPr lang="en-US" sz="800" dirty="0" err="1"/>
              <a:t>delai</a:t>
            </a:r>
            <a:r>
              <a:rPr lang="en-US" sz="800" dirty="0"/>
              <a:t> en </a:t>
            </a:r>
            <a:r>
              <a:rPr lang="en-US" sz="800" dirty="0" err="1"/>
              <a:t>année</a:t>
            </a:r>
            <a:r>
              <a:rPr lang="en-US" sz="800" dirty="0"/>
              <a:t>'</a:t>
            </a:r>
          </a:p>
          <a:p>
            <a:endParaRPr lang="fr-FR" sz="800" dirty="0"/>
          </a:p>
          <a:p>
            <a:r>
              <a:rPr lang="fr-FR" sz="800" dirty="0" err="1"/>
              <a:t>From</a:t>
            </a:r>
            <a:r>
              <a:rPr lang="fr-FR" sz="800" dirty="0"/>
              <a:t> </a:t>
            </a:r>
            <a:r>
              <a:rPr lang="fr-FR" sz="800" dirty="0" err="1"/>
              <a:t>T_Commande</a:t>
            </a:r>
            <a:r>
              <a:rPr lang="fr-FR" sz="800" dirty="0"/>
              <a:t> </a:t>
            </a:r>
          </a:p>
        </p:txBody>
      </p:sp>
      <p:sp>
        <p:nvSpPr>
          <p:cNvPr id="7" name="Espace réservé du pied de page 6">
            <a:extLst>
              <a:ext uri="{FF2B5EF4-FFF2-40B4-BE49-F238E27FC236}">
                <a16:creationId xmlns:a16="http://schemas.microsoft.com/office/drawing/2014/main" id="{E29B62A7-1684-B20C-885D-6D25DAAED02A}"/>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FDC0F0AD-0B2D-F1E7-E37E-AC3A5AE2E459}"/>
              </a:ext>
            </a:extLst>
          </p:cNvPr>
          <p:cNvSpPr>
            <a:spLocks noGrp="1"/>
          </p:cNvSpPr>
          <p:nvPr>
            <p:ph type="sldNum" sz="quarter" idx="5"/>
          </p:nvPr>
        </p:nvSpPr>
        <p:spPr/>
        <p:txBody>
          <a:bodyPr/>
          <a:lstStyle/>
          <a:p>
            <a:fld id="{1F11B1D8-8DBC-4948-B900-3BD9C4E95781}" type="slidenum">
              <a:rPr lang="fr-FR" smtClean="0"/>
              <a:pPr/>
              <a:t>42</a:t>
            </a:fld>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Ou :</a:t>
            </a:r>
          </a:p>
          <a:p>
            <a:endParaRPr lang="fr-FR" sz="800" dirty="0"/>
          </a:p>
          <a:p>
            <a:r>
              <a:rPr lang="fr-FR" sz="800" dirty="0"/>
              <a:t>select top 100</a:t>
            </a:r>
          </a:p>
          <a:p>
            <a:r>
              <a:rPr lang="fr-FR" sz="800" dirty="0" err="1"/>
              <a:t>Laminate_Id</a:t>
            </a:r>
            <a:r>
              <a:rPr lang="fr-FR" sz="800" dirty="0"/>
              <a:t>,</a:t>
            </a:r>
          </a:p>
          <a:p>
            <a:r>
              <a:rPr lang="fr-FR" sz="800" dirty="0" err="1"/>
              <a:t>Start_Time</a:t>
            </a:r>
            <a:endParaRPr lang="fr-FR" sz="800" dirty="0"/>
          </a:p>
          <a:p>
            <a:endParaRPr lang="fr-FR" sz="800" dirty="0"/>
          </a:p>
          <a:p>
            <a:r>
              <a:rPr lang="fr-FR" sz="800" dirty="0" err="1"/>
              <a:t>from</a:t>
            </a:r>
            <a:endParaRPr lang="fr-FR" sz="800" dirty="0"/>
          </a:p>
          <a:p>
            <a:r>
              <a:rPr lang="fr-FR" sz="800" dirty="0"/>
              <a:t>[</a:t>
            </a:r>
            <a:r>
              <a:rPr lang="fr-FR" sz="800" dirty="0" err="1"/>
              <a:t>dbo</a:t>
            </a:r>
            <a:r>
              <a:rPr lang="fr-FR" sz="800" dirty="0"/>
              <a:t>].[</a:t>
            </a:r>
            <a:r>
              <a:rPr lang="fr-FR" sz="800" dirty="0" err="1"/>
              <a:t>Coater_Speed</a:t>
            </a:r>
            <a:r>
              <a:rPr lang="fr-FR" sz="800" dirty="0"/>
              <a:t>]</a:t>
            </a:r>
          </a:p>
          <a:p>
            <a:endParaRPr lang="fr-FR" sz="800" dirty="0"/>
          </a:p>
          <a:p>
            <a:r>
              <a:rPr lang="fr-FR" sz="800" dirty="0" err="1"/>
              <a:t>where</a:t>
            </a:r>
            <a:endParaRPr lang="fr-FR" sz="800" dirty="0"/>
          </a:p>
          <a:p>
            <a:r>
              <a:rPr lang="fr-FR" sz="800" dirty="0"/>
              <a:t>DATEDIFF(</a:t>
            </a:r>
            <a:r>
              <a:rPr lang="fr-FR" sz="800" dirty="0" err="1"/>
              <a:t>hour</a:t>
            </a:r>
            <a:r>
              <a:rPr lang="fr-FR" sz="800" dirty="0"/>
              <a:t>, </a:t>
            </a:r>
            <a:r>
              <a:rPr lang="fr-FR" sz="800" dirty="0" err="1"/>
              <a:t>Start_Time,getdate</a:t>
            </a:r>
            <a:r>
              <a:rPr lang="fr-FR" sz="800" dirty="0"/>
              <a:t>())&lt;'1'</a:t>
            </a:r>
          </a:p>
        </p:txBody>
      </p:sp>
      <p:sp>
        <p:nvSpPr>
          <p:cNvPr id="7" name="Espace réservé du pied de page 6">
            <a:extLst>
              <a:ext uri="{FF2B5EF4-FFF2-40B4-BE49-F238E27FC236}">
                <a16:creationId xmlns:a16="http://schemas.microsoft.com/office/drawing/2014/main" id="{A11446CB-B6AA-530B-C0F8-5D1CB525B29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0233B60B-3634-04EA-C309-8CB5D5D37D14}"/>
              </a:ext>
            </a:extLst>
          </p:cNvPr>
          <p:cNvSpPr>
            <a:spLocks noGrp="1"/>
          </p:cNvSpPr>
          <p:nvPr>
            <p:ph type="sldNum" sz="quarter" idx="5"/>
          </p:nvPr>
        </p:nvSpPr>
        <p:spPr/>
        <p:txBody>
          <a:bodyPr/>
          <a:lstStyle/>
          <a:p>
            <a:fld id="{1F11B1D8-8DBC-4948-B900-3BD9C4E95781}" type="slidenum">
              <a:rPr lang="fr-FR" smtClean="0"/>
              <a:pPr/>
              <a:t>43</a:t>
            </a:fld>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defTabSz="909213"/>
            <a:r>
              <a:rPr lang="fr-FR" sz="800" dirty="0"/>
              <a:t>ORACLE possède sensiblement les mêmes (SUBSTR à la place de SUBSTRING…..)</a:t>
            </a:r>
          </a:p>
          <a:p>
            <a:endParaRPr lang="fr-FR" sz="800" dirty="0"/>
          </a:p>
        </p:txBody>
      </p:sp>
      <p:sp>
        <p:nvSpPr>
          <p:cNvPr id="7" name="Espace réservé du pied de page 6">
            <a:extLst>
              <a:ext uri="{FF2B5EF4-FFF2-40B4-BE49-F238E27FC236}">
                <a16:creationId xmlns:a16="http://schemas.microsoft.com/office/drawing/2014/main" id="{CE3E656F-114A-C7B6-FB18-001EA7E318D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9B0830D7-5D9C-6E82-9839-8993C0E78022}"/>
              </a:ext>
            </a:extLst>
          </p:cNvPr>
          <p:cNvSpPr>
            <a:spLocks noGrp="1"/>
          </p:cNvSpPr>
          <p:nvPr>
            <p:ph type="sldNum" sz="quarter" idx="5"/>
          </p:nvPr>
        </p:nvSpPr>
        <p:spPr/>
        <p:txBody>
          <a:bodyPr/>
          <a:lstStyle/>
          <a:p>
            <a:fld id="{1F11B1D8-8DBC-4948-B900-3BD9C4E95781}" type="slidenum">
              <a:rPr lang="fr-FR" smtClean="0"/>
              <a:pPr/>
              <a:t>44</a:t>
            </a:fld>
            <a:endParaRPr lang="fr-F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https://msdn.microsoft.com/fr-fr/library/ms187928.aspx</a:t>
            </a:r>
          </a:p>
          <a:p>
            <a:r>
              <a:rPr lang="fr-FR" sz="800" dirty="0"/>
              <a:t> : type de date et format par exemple</a:t>
            </a:r>
          </a:p>
          <a:p>
            <a:endParaRPr lang="fr-FR" sz="800" dirty="0"/>
          </a:p>
          <a:p>
            <a:r>
              <a:rPr lang="en-US" sz="800" dirty="0"/>
              <a:t>-- Syntax for CAST: CAST ( expression AS </a:t>
            </a:r>
            <a:r>
              <a:rPr lang="en-US" sz="800" dirty="0" err="1"/>
              <a:t>data_type</a:t>
            </a:r>
            <a:r>
              <a:rPr lang="en-US" sz="800" dirty="0"/>
              <a:t> [ ( length ) ] ) </a:t>
            </a:r>
          </a:p>
          <a:p>
            <a:r>
              <a:rPr lang="en-US" sz="800" dirty="0"/>
              <a:t>-- Syntax for CONVERT: CONVERT ( </a:t>
            </a:r>
            <a:r>
              <a:rPr lang="en-US" sz="800" dirty="0" err="1"/>
              <a:t>data_type</a:t>
            </a:r>
            <a:r>
              <a:rPr lang="en-US" sz="800" dirty="0"/>
              <a:t> [ ( length ) ] , expression [ , style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50" dirty="0" err="1">
                <a:solidFill>
                  <a:srgbClr val="008000"/>
                </a:solidFill>
                <a:latin typeface="Consolas" panose="020B0609020204030204" pitchFamily="49" charset="0"/>
              </a:rPr>
              <a:t>To_number</a:t>
            </a:r>
            <a:r>
              <a:rPr lang="fr-FR" sz="1050" dirty="0">
                <a:solidFill>
                  <a:srgbClr val="008000"/>
                </a:solidFill>
                <a:latin typeface="Consolas" panose="020B0609020204030204" pitchFamily="49" charset="0"/>
              </a:rPr>
              <a:t> // TO_DATE(colonne, ‘dd-mm-</a:t>
            </a:r>
            <a:r>
              <a:rPr lang="fr-FR" sz="1050" dirty="0" err="1">
                <a:solidFill>
                  <a:srgbClr val="008000"/>
                </a:solidFill>
                <a:latin typeface="Consolas" panose="020B0609020204030204" pitchFamily="49" charset="0"/>
              </a:rPr>
              <a:t>yyyy</a:t>
            </a:r>
            <a:r>
              <a:rPr lang="fr-FR" sz="1050" dirty="0">
                <a:solidFill>
                  <a:srgbClr val="008000"/>
                </a:solidFill>
                <a:latin typeface="Consolas" panose="020B0609020204030204" pitchFamily="49" charset="0"/>
              </a:rPr>
              <a:t>’) // </a:t>
            </a:r>
            <a:r>
              <a:rPr lang="fr-FR" sz="1050" dirty="0" err="1">
                <a:solidFill>
                  <a:srgbClr val="008000"/>
                </a:solidFill>
                <a:latin typeface="Consolas" panose="020B0609020204030204" pitchFamily="49" charset="0"/>
              </a:rPr>
              <a:t>To_char</a:t>
            </a:r>
            <a:endParaRPr lang="fr-FR" sz="1050" dirty="0">
              <a:solidFill>
                <a:srgbClr val="008000"/>
              </a:solidFill>
              <a:latin typeface="Consolas" panose="020B0609020204030204" pitchFamily="49" charset="0"/>
            </a:endParaRPr>
          </a:p>
          <a:p>
            <a:endParaRPr lang="fr-FR" sz="800" dirty="0"/>
          </a:p>
          <a:p>
            <a:endParaRPr lang="fr-FR" sz="800" dirty="0"/>
          </a:p>
          <a:p>
            <a:r>
              <a:rPr lang="fr-FR" sz="800" dirty="0"/>
              <a:t>select</a:t>
            </a:r>
          </a:p>
          <a:p>
            <a:r>
              <a:rPr lang="fr-FR" sz="800" dirty="0" err="1"/>
              <a:t>cast</a:t>
            </a:r>
            <a:r>
              <a:rPr lang="fr-FR" sz="800" dirty="0"/>
              <a:t>(25 as </a:t>
            </a:r>
            <a:r>
              <a:rPr lang="fr-FR" sz="800" dirty="0" err="1"/>
              <a:t>int</a:t>
            </a:r>
            <a:r>
              <a:rPr lang="fr-FR" sz="800" dirty="0"/>
              <a:t>) + </a:t>
            </a:r>
            <a:r>
              <a:rPr lang="fr-FR" sz="800" dirty="0" err="1"/>
              <a:t>cast</a:t>
            </a:r>
            <a:r>
              <a:rPr lang="fr-FR" sz="800" dirty="0"/>
              <a:t>(15 as </a:t>
            </a:r>
            <a:r>
              <a:rPr lang="fr-FR" sz="800" dirty="0" err="1"/>
              <a:t>int</a:t>
            </a:r>
            <a:r>
              <a:rPr lang="fr-FR" sz="800" dirty="0"/>
              <a:t>) + </a:t>
            </a:r>
            <a:r>
              <a:rPr lang="fr-FR" sz="800" dirty="0" err="1"/>
              <a:t>cast</a:t>
            </a:r>
            <a:r>
              <a:rPr lang="fr-FR" sz="800" dirty="0"/>
              <a:t>(33 as </a:t>
            </a:r>
            <a:r>
              <a:rPr lang="fr-FR" sz="800" dirty="0" err="1"/>
              <a:t>int</a:t>
            </a:r>
            <a:r>
              <a:rPr lang="fr-FR" sz="800" dirty="0"/>
              <a:t>) as </a:t>
            </a:r>
            <a:r>
              <a:rPr lang="fr-FR" sz="800" dirty="0" err="1"/>
              <a:t>result</a:t>
            </a:r>
            <a:endParaRPr lang="fr-FR" sz="800" dirty="0"/>
          </a:p>
          <a:p>
            <a:r>
              <a:rPr lang="fr-FR" sz="800" dirty="0"/>
              <a:t>go</a:t>
            </a:r>
          </a:p>
          <a:p>
            <a:endParaRPr lang="fr-FR" sz="800" dirty="0"/>
          </a:p>
          <a:p>
            <a:r>
              <a:rPr lang="fr-FR" sz="800" dirty="0"/>
              <a:t>select </a:t>
            </a:r>
            <a:r>
              <a:rPr lang="fr-FR" sz="800" dirty="0" err="1"/>
              <a:t>getdate</a:t>
            </a:r>
            <a:r>
              <a:rPr lang="fr-FR" sz="800" dirty="0"/>
              <a:t>() as 'date </a:t>
            </a:r>
            <a:r>
              <a:rPr lang="fr-FR" sz="800" dirty="0" err="1"/>
              <a:t>entiere</a:t>
            </a:r>
            <a:r>
              <a:rPr lang="fr-FR" sz="800" dirty="0"/>
              <a:t>',</a:t>
            </a:r>
          </a:p>
          <a:p>
            <a:r>
              <a:rPr lang="fr-FR" sz="800" dirty="0" err="1"/>
              <a:t>cast</a:t>
            </a:r>
            <a:r>
              <a:rPr lang="fr-FR" sz="800" dirty="0"/>
              <a:t> (</a:t>
            </a:r>
            <a:r>
              <a:rPr lang="fr-FR" sz="800" dirty="0" err="1"/>
              <a:t>getdate</a:t>
            </a:r>
            <a:r>
              <a:rPr lang="fr-FR" sz="800" dirty="0"/>
              <a:t>() as date) as 'date </a:t>
            </a:r>
            <a:r>
              <a:rPr lang="fr-FR" sz="800" dirty="0" err="1"/>
              <a:t>cast</a:t>
            </a:r>
            <a:r>
              <a:rPr lang="fr-FR" sz="800" dirty="0"/>
              <a:t>',</a:t>
            </a:r>
          </a:p>
          <a:p>
            <a:r>
              <a:rPr lang="fr-FR" sz="800" dirty="0" err="1"/>
              <a:t>convert</a:t>
            </a:r>
            <a:r>
              <a:rPr lang="fr-FR" sz="800" dirty="0"/>
              <a:t> (date, </a:t>
            </a:r>
            <a:r>
              <a:rPr lang="fr-FR" sz="800" dirty="0" err="1"/>
              <a:t>getdate</a:t>
            </a:r>
            <a:r>
              <a:rPr lang="fr-FR" sz="800" dirty="0"/>
              <a:t>()) as 'date </a:t>
            </a:r>
            <a:r>
              <a:rPr lang="fr-FR" sz="800" dirty="0" err="1"/>
              <a:t>convert</a:t>
            </a:r>
            <a:r>
              <a:rPr lang="fr-FR" sz="800" dirty="0"/>
              <a:t>',</a:t>
            </a:r>
          </a:p>
          <a:p>
            <a:r>
              <a:rPr lang="fr-FR" sz="800" dirty="0" err="1"/>
              <a:t>convert</a:t>
            </a:r>
            <a:r>
              <a:rPr lang="fr-FR" sz="800" dirty="0"/>
              <a:t>(</a:t>
            </a:r>
            <a:r>
              <a:rPr lang="fr-FR" sz="800" dirty="0" err="1"/>
              <a:t>varchar</a:t>
            </a:r>
            <a:r>
              <a:rPr lang="fr-FR" sz="800" dirty="0"/>
              <a:t>(20),</a:t>
            </a:r>
            <a:r>
              <a:rPr lang="fr-FR" sz="800" dirty="0" err="1"/>
              <a:t>getdate</a:t>
            </a:r>
            <a:r>
              <a:rPr lang="fr-FR" sz="800" dirty="0"/>
              <a:t>(),108) 'date format 108',</a:t>
            </a:r>
          </a:p>
          <a:p>
            <a:r>
              <a:rPr lang="fr-FR" sz="800" dirty="0" err="1"/>
              <a:t>convert</a:t>
            </a:r>
            <a:r>
              <a:rPr lang="fr-FR" sz="800" dirty="0"/>
              <a:t>(</a:t>
            </a:r>
            <a:r>
              <a:rPr lang="fr-FR" sz="800" dirty="0" err="1"/>
              <a:t>varchar</a:t>
            </a:r>
            <a:r>
              <a:rPr lang="fr-FR" sz="800" dirty="0"/>
              <a:t>(20),</a:t>
            </a:r>
            <a:r>
              <a:rPr lang="fr-FR" sz="800" dirty="0" err="1"/>
              <a:t>getdate</a:t>
            </a:r>
            <a:r>
              <a:rPr lang="fr-FR" sz="800" dirty="0"/>
              <a:t>(),107) 'date format 107',</a:t>
            </a:r>
          </a:p>
          <a:p>
            <a:r>
              <a:rPr lang="fr-FR" sz="800" dirty="0" err="1"/>
              <a:t>convert</a:t>
            </a:r>
            <a:r>
              <a:rPr lang="fr-FR" sz="800" dirty="0"/>
              <a:t>(</a:t>
            </a:r>
            <a:r>
              <a:rPr lang="fr-FR" sz="800" dirty="0" err="1"/>
              <a:t>varchar</a:t>
            </a:r>
            <a:r>
              <a:rPr lang="fr-FR" sz="800" dirty="0"/>
              <a:t>(20),</a:t>
            </a:r>
            <a:r>
              <a:rPr lang="fr-FR" sz="800" dirty="0" err="1"/>
              <a:t>getdate</a:t>
            </a:r>
            <a:r>
              <a:rPr lang="fr-FR" sz="800" dirty="0"/>
              <a:t>(),113) 'date format 113‘,</a:t>
            </a:r>
          </a:p>
          <a:p>
            <a:pPr defTabSz="839145">
              <a:defRPr/>
            </a:pPr>
            <a:r>
              <a:rPr lang="fr-FR" sz="800" dirty="0" err="1"/>
              <a:t>convert</a:t>
            </a:r>
            <a:r>
              <a:rPr lang="fr-FR" sz="800" dirty="0"/>
              <a:t>(</a:t>
            </a:r>
            <a:r>
              <a:rPr lang="fr-FR" sz="800" dirty="0" err="1"/>
              <a:t>varchar</a:t>
            </a:r>
            <a:r>
              <a:rPr lang="fr-FR" sz="800" dirty="0"/>
              <a:t>(20),</a:t>
            </a:r>
            <a:r>
              <a:rPr lang="fr-FR" sz="800" dirty="0" err="1"/>
              <a:t>getdate</a:t>
            </a:r>
            <a:r>
              <a:rPr lang="fr-FR" sz="800" dirty="0"/>
              <a:t>(),125) 'date format 125'</a:t>
            </a:r>
          </a:p>
          <a:p>
            <a:endParaRPr lang="fr-FR" sz="800" dirty="0"/>
          </a:p>
          <a:p>
            <a:endParaRPr lang="fr-FR" sz="800" dirty="0"/>
          </a:p>
        </p:txBody>
      </p:sp>
      <p:sp>
        <p:nvSpPr>
          <p:cNvPr id="7" name="Espace réservé du pied de page 6">
            <a:extLst>
              <a:ext uri="{FF2B5EF4-FFF2-40B4-BE49-F238E27FC236}">
                <a16:creationId xmlns:a16="http://schemas.microsoft.com/office/drawing/2014/main" id="{267BF93D-B011-524D-4125-6A118C9B165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AC3AB54E-A786-4EFC-6B04-037610E1C2B6}"/>
              </a:ext>
            </a:extLst>
          </p:cNvPr>
          <p:cNvSpPr>
            <a:spLocks noGrp="1"/>
          </p:cNvSpPr>
          <p:nvPr>
            <p:ph type="sldNum" sz="quarter" idx="5"/>
          </p:nvPr>
        </p:nvSpPr>
        <p:spPr/>
        <p:txBody>
          <a:bodyPr/>
          <a:lstStyle/>
          <a:p>
            <a:fld id="{1F11B1D8-8DBC-4948-B900-3BD9C4E95781}" type="slidenum">
              <a:rPr lang="fr-FR" smtClean="0"/>
              <a:pPr/>
              <a:t>45</a:t>
            </a:fld>
            <a:endParaRPr lang="fr-F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0249E8F0-5189-7270-23F8-1ED885FDCD5E}"/>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1587A296-E448-EC8F-DB34-F7D6FA3669C4}"/>
              </a:ext>
            </a:extLst>
          </p:cNvPr>
          <p:cNvSpPr>
            <a:spLocks noGrp="1"/>
          </p:cNvSpPr>
          <p:nvPr>
            <p:ph type="sldNum" sz="quarter" idx="5"/>
          </p:nvPr>
        </p:nvSpPr>
        <p:spPr/>
        <p:txBody>
          <a:bodyPr/>
          <a:lstStyle/>
          <a:p>
            <a:fld id="{1F11B1D8-8DBC-4948-B900-3BD9C4E95781}" type="slidenum">
              <a:rPr lang="fr-FR" smtClean="0"/>
              <a:pPr/>
              <a:t>46</a:t>
            </a:fld>
            <a:endParaRPr lang="fr-F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4E819FEB-08F0-3156-962E-CF132C951D28}"/>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7D794485-F34B-6F4F-8B9E-A41D8B1837C9}"/>
              </a:ext>
            </a:extLst>
          </p:cNvPr>
          <p:cNvSpPr>
            <a:spLocks noGrp="1"/>
          </p:cNvSpPr>
          <p:nvPr>
            <p:ph type="sldNum" sz="quarter" idx="5"/>
          </p:nvPr>
        </p:nvSpPr>
        <p:spPr/>
        <p:txBody>
          <a:bodyPr/>
          <a:lstStyle/>
          <a:p>
            <a:fld id="{1F11B1D8-8DBC-4948-B900-3BD9C4E95781}" type="slidenum">
              <a:rPr lang="fr-FR" smtClean="0"/>
              <a:pPr/>
              <a:t>47</a:t>
            </a:fld>
            <a:endParaRPr lang="fr-FR"/>
          </a:p>
        </p:txBody>
      </p:sp>
    </p:spTree>
    <p:extLst>
      <p:ext uri="{BB962C8B-B14F-4D97-AF65-F5344CB8AC3E}">
        <p14:creationId xmlns:p14="http://schemas.microsoft.com/office/powerpoint/2010/main" val="3211699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fontAlgn="base"/>
            <a:endParaRPr lang="fr-FR" sz="800" dirty="0"/>
          </a:p>
        </p:txBody>
      </p:sp>
      <p:sp>
        <p:nvSpPr>
          <p:cNvPr id="7" name="Espace réservé du pied de page 6">
            <a:extLst>
              <a:ext uri="{FF2B5EF4-FFF2-40B4-BE49-F238E27FC236}">
                <a16:creationId xmlns:a16="http://schemas.microsoft.com/office/drawing/2014/main" id="{2F0D3731-4A0F-D1F4-B609-37A03319B18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3D65731-0923-003B-DEA4-9F28F7E7C530}"/>
              </a:ext>
            </a:extLst>
          </p:cNvPr>
          <p:cNvSpPr>
            <a:spLocks noGrp="1"/>
          </p:cNvSpPr>
          <p:nvPr>
            <p:ph type="sldNum" sz="quarter" idx="5"/>
          </p:nvPr>
        </p:nvSpPr>
        <p:spPr/>
        <p:txBody>
          <a:bodyPr/>
          <a:lstStyle/>
          <a:p>
            <a:fld id="{1F11B1D8-8DBC-4948-B900-3BD9C4E95781}" type="slidenum">
              <a:rPr lang="fr-FR" smtClean="0"/>
              <a:pPr/>
              <a:t>48</a:t>
            </a:fld>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fontAlgn="base"/>
            <a:endParaRPr lang="fr-FR" sz="800" dirty="0"/>
          </a:p>
        </p:txBody>
      </p:sp>
      <p:sp>
        <p:nvSpPr>
          <p:cNvPr id="7" name="Espace réservé du pied de page 6">
            <a:extLst>
              <a:ext uri="{FF2B5EF4-FFF2-40B4-BE49-F238E27FC236}">
                <a16:creationId xmlns:a16="http://schemas.microsoft.com/office/drawing/2014/main" id="{4029327F-D4AA-6C14-E350-0337DEA30FD7}"/>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0CCB039B-6167-16AA-A9AE-BC7D26A7E022}"/>
              </a:ext>
            </a:extLst>
          </p:cNvPr>
          <p:cNvSpPr>
            <a:spLocks noGrp="1"/>
          </p:cNvSpPr>
          <p:nvPr>
            <p:ph type="sldNum" sz="quarter" idx="5"/>
          </p:nvPr>
        </p:nvSpPr>
        <p:spPr/>
        <p:txBody>
          <a:bodyPr/>
          <a:lstStyle/>
          <a:p>
            <a:fld id="{1F11B1D8-8DBC-4948-B900-3BD9C4E95781}" type="slidenum">
              <a:rPr lang="fr-FR" smtClean="0"/>
              <a:pPr/>
              <a:t>49</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2A255395-4023-AEB0-B837-331E28EFAD55}"/>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9E469A81-F360-4FE5-B406-F65127C5EC89}"/>
              </a:ext>
            </a:extLst>
          </p:cNvPr>
          <p:cNvSpPr>
            <a:spLocks noGrp="1"/>
          </p:cNvSpPr>
          <p:nvPr>
            <p:ph type="sldNum" sz="quarter" idx="5"/>
          </p:nvPr>
        </p:nvSpPr>
        <p:spPr/>
        <p:txBody>
          <a:bodyPr/>
          <a:lstStyle/>
          <a:p>
            <a:fld id="{1F11B1D8-8DBC-4948-B900-3BD9C4E95781}" type="slidenum">
              <a:rPr lang="fr-FR" smtClean="0"/>
              <a:pPr/>
              <a:t>5</a:t>
            </a:fld>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fontAlgn="base"/>
            <a:endParaRPr lang="fr-FR" sz="800" dirty="0"/>
          </a:p>
        </p:txBody>
      </p:sp>
      <p:sp>
        <p:nvSpPr>
          <p:cNvPr id="7" name="Espace réservé du pied de page 6">
            <a:extLst>
              <a:ext uri="{FF2B5EF4-FFF2-40B4-BE49-F238E27FC236}">
                <a16:creationId xmlns:a16="http://schemas.microsoft.com/office/drawing/2014/main" id="{C056BBE7-C8C1-6906-DC51-1CFDD89538B2}"/>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99A9E68-89B0-2F0A-6E43-C4CB95D6CAA2}"/>
              </a:ext>
            </a:extLst>
          </p:cNvPr>
          <p:cNvSpPr>
            <a:spLocks noGrp="1"/>
          </p:cNvSpPr>
          <p:nvPr>
            <p:ph type="sldNum" sz="quarter" idx="5"/>
          </p:nvPr>
        </p:nvSpPr>
        <p:spPr/>
        <p:txBody>
          <a:bodyPr/>
          <a:lstStyle/>
          <a:p>
            <a:fld id="{1F11B1D8-8DBC-4948-B900-3BD9C4E95781}" type="slidenum">
              <a:rPr lang="fr-FR" smtClean="0"/>
              <a:pPr/>
              <a:t>50</a:t>
            </a:fld>
            <a:endParaRPr lang="fr-F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Ce schéma, toujours d’actualité se retrouve partout sur </a:t>
            </a:r>
            <a:r>
              <a:rPr lang="fr-FR" sz="800" b="1" dirty="0" err="1"/>
              <a:t>google</a:t>
            </a:r>
            <a:r>
              <a:rPr lang="fr-FR" sz="800" b="1" dirty="0"/>
              <a:t> image</a:t>
            </a:r>
            <a:r>
              <a:rPr lang="fr-FR" sz="800" dirty="0"/>
              <a:t> (mots clés SQL &amp; Jointures)</a:t>
            </a:r>
          </a:p>
          <a:p>
            <a:r>
              <a:rPr lang="fr-FR" sz="800" dirty="0"/>
              <a:t>Seuls 2 ensembles nous intéressent vraiment (1 &amp; 2)</a:t>
            </a:r>
          </a:p>
          <a:p>
            <a:r>
              <a:rPr lang="fr-FR" sz="800" dirty="0"/>
              <a:t>L’ensemble 3 répond à un besoin plus rare,</a:t>
            </a:r>
          </a:p>
          <a:p>
            <a:r>
              <a:rPr lang="fr-FR" sz="800" dirty="0"/>
              <a:t>1= les clients qui ont passé commande</a:t>
            </a:r>
          </a:p>
          <a:p>
            <a:r>
              <a:rPr lang="fr-FR" sz="800" dirty="0"/>
              <a:t>2= les clients qui n’ont pas passé de commande</a:t>
            </a:r>
          </a:p>
        </p:txBody>
      </p:sp>
      <p:sp>
        <p:nvSpPr>
          <p:cNvPr id="7" name="Espace réservé du pied de page 6">
            <a:extLst>
              <a:ext uri="{FF2B5EF4-FFF2-40B4-BE49-F238E27FC236}">
                <a16:creationId xmlns:a16="http://schemas.microsoft.com/office/drawing/2014/main" id="{CE9CE797-2FEC-B59D-28DC-E0520E9A928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E2B0597E-16A5-3C85-694E-06408CEE2F72}"/>
              </a:ext>
            </a:extLst>
          </p:cNvPr>
          <p:cNvSpPr>
            <a:spLocks noGrp="1"/>
          </p:cNvSpPr>
          <p:nvPr>
            <p:ph type="sldNum" sz="quarter" idx="5"/>
          </p:nvPr>
        </p:nvSpPr>
        <p:spPr/>
        <p:txBody>
          <a:bodyPr/>
          <a:lstStyle/>
          <a:p>
            <a:fld id="{1F11B1D8-8DBC-4948-B900-3BD9C4E95781}" type="slidenum">
              <a:rPr lang="fr-FR" smtClean="0"/>
              <a:pPr/>
              <a:t>51</a:t>
            </a:fld>
            <a:endParaRPr lang="fr-F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0B5F6EF1-2D97-0CEB-7368-A56A048C44A3}"/>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0856E3E6-3354-931B-6AEE-F35998B2F05D}"/>
              </a:ext>
            </a:extLst>
          </p:cNvPr>
          <p:cNvSpPr>
            <a:spLocks noGrp="1"/>
          </p:cNvSpPr>
          <p:nvPr>
            <p:ph type="sldNum" sz="quarter" idx="5"/>
          </p:nvPr>
        </p:nvSpPr>
        <p:spPr/>
        <p:txBody>
          <a:bodyPr/>
          <a:lstStyle/>
          <a:p>
            <a:fld id="{1F11B1D8-8DBC-4948-B900-3BD9C4E95781}" type="slidenum">
              <a:rPr lang="fr-FR" smtClean="0"/>
              <a:pPr/>
              <a:t>52</a:t>
            </a:fld>
            <a:endParaRPr lang="fr-F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0F9802C1-1942-ADCF-33AE-52A7A4C238E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BAC87E3-2534-3BCC-B274-4260DFA35E39}"/>
              </a:ext>
            </a:extLst>
          </p:cNvPr>
          <p:cNvSpPr>
            <a:spLocks noGrp="1"/>
          </p:cNvSpPr>
          <p:nvPr>
            <p:ph type="sldNum" sz="quarter" idx="5"/>
          </p:nvPr>
        </p:nvSpPr>
        <p:spPr/>
        <p:txBody>
          <a:bodyPr/>
          <a:lstStyle/>
          <a:p>
            <a:fld id="{1F11B1D8-8DBC-4948-B900-3BD9C4E95781}" type="slidenum">
              <a:rPr lang="fr-FR" smtClean="0"/>
              <a:pPr/>
              <a:t>53</a:t>
            </a:fld>
            <a:endParaRPr lang="fr-F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414FD634-EBA2-24E9-EE46-A085BE393CE2}"/>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D460B7F-CAD5-1F73-E6BE-C0E73EAE7821}"/>
              </a:ext>
            </a:extLst>
          </p:cNvPr>
          <p:cNvSpPr>
            <a:spLocks noGrp="1"/>
          </p:cNvSpPr>
          <p:nvPr>
            <p:ph type="sldNum" sz="quarter" idx="5"/>
          </p:nvPr>
        </p:nvSpPr>
        <p:spPr/>
        <p:txBody>
          <a:bodyPr/>
          <a:lstStyle/>
          <a:p>
            <a:fld id="{1F11B1D8-8DBC-4948-B900-3BD9C4E95781}" type="slidenum">
              <a:rPr lang="fr-FR" smtClean="0"/>
              <a:pPr/>
              <a:t>54</a:t>
            </a:fld>
            <a:endParaRPr lang="fr-F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Cette jointure, plus facile à écrire, </a:t>
            </a:r>
            <a:r>
              <a:rPr lang="fr-FR" sz="800" b="1" dirty="0"/>
              <a:t>pénalise</a:t>
            </a:r>
            <a:r>
              <a:rPr lang="fr-FR" sz="800" dirty="0"/>
              <a:t> le système et fait chuter les performances,</a:t>
            </a:r>
          </a:p>
          <a:p>
            <a:r>
              <a:rPr lang="fr-FR" sz="800" dirty="0"/>
              <a:t>On la trouve pourtant encore dans bon nombre de développements…. Puisqu’elle est encore hélas enseignée en 2015 !!</a:t>
            </a:r>
          </a:p>
          <a:p>
            <a:endParaRPr lang="fr-FR" sz="800" dirty="0"/>
          </a:p>
          <a:p>
            <a:r>
              <a:rPr lang="fr-FR" sz="800" dirty="0"/>
              <a:t>Et même largement dispensée sur le net :</a:t>
            </a:r>
          </a:p>
          <a:p>
            <a:endParaRPr lang="fr-FR" sz="800" dirty="0"/>
          </a:p>
          <a:p>
            <a:pPr defTabSz="909213">
              <a:defRPr/>
            </a:pPr>
            <a:r>
              <a:rPr lang="fr-FR" sz="800" dirty="0"/>
              <a:t>« L'affichage des pays d'origine des voitures par marque/modèle se fait par l'instruction : »</a:t>
            </a:r>
          </a:p>
          <a:p>
            <a:r>
              <a:rPr lang="fr-FR" sz="800" dirty="0"/>
              <a:t>SELECT </a:t>
            </a:r>
            <a:r>
              <a:rPr lang="fr-FR" sz="800" dirty="0" err="1"/>
              <a:t>Occaz.Marque</a:t>
            </a:r>
            <a:r>
              <a:rPr lang="fr-FR" sz="800" dirty="0"/>
              <a:t>, </a:t>
            </a:r>
            <a:r>
              <a:rPr lang="fr-FR" sz="800" dirty="0" err="1"/>
              <a:t>Occaz.Modele</a:t>
            </a:r>
            <a:r>
              <a:rPr lang="fr-FR" sz="800" dirty="0"/>
              <a:t>, </a:t>
            </a:r>
            <a:r>
              <a:rPr lang="fr-FR" sz="800" dirty="0" err="1"/>
              <a:t>Societe.Pays</a:t>
            </a:r>
            <a:endParaRPr lang="fr-FR" sz="800" dirty="0"/>
          </a:p>
          <a:p>
            <a:r>
              <a:rPr lang="fr-FR" sz="800" dirty="0"/>
              <a:t> FROM OCCAZ,SOCIETE </a:t>
            </a:r>
          </a:p>
          <a:p>
            <a:r>
              <a:rPr lang="fr-FR" sz="800" dirty="0"/>
              <a:t>WHERE </a:t>
            </a:r>
            <a:r>
              <a:rPr lang="fr-FR" sz="800" dirty="0" err="1"/>
              <a:t>Occaz.Marque</a:t>
            </a:r>
            <a:r>
              <a:rPr lang="fr-FR" sz="800" dirty="0"/>
              <a:t> = </a:t>
            </a:r>
            <a:r>
              <a:rPr lang="fr-FR" sz="800" dirty="0" err="1"/>
              <a:t>Societe.Nom</a:t>
            </a:r>
            <a:endParaRPr lang="fr-FR" sz="800" dirty="0"/>
          </a:p>
          <a:p>
            <a:endParaRPr lang="fr-FR" sz="800" dirty="0"/>
          </a:p>
          <a:p>
            <a:r>
              <a:rPr lang="fr-FR" sz="800" dirty="0"/>
              <a:t>(http://www.commentcamarche.net/contents/1063-sql-jointures)</a:t>
            </a:r>
          </a:p>
        </p:txBody>
      </p:sp>
      <p:sp>
        <p:nvSpPr>
          <p:cNvPr id="7" name="Espace réservé du pied de page 6">
            <a:extLst>
              <a:ext uri="{FF2B5EF4-FFF2-40B4-BE49-F238E27FC236}">
                <a16:creationId xmlns:a16="http://schemas.microsoft.com/office/drawing/2014/main" id="{ED167EA9-C58C-0318-6FF8-78F304546D76}"/>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9507F71-DC20-0E89-186B-4C095C871E83}"/>
              </a:ext>
            </a:extLst>
          </p:cNvPr>
          <p:cNvSpPr>
            <a:spLocks noGrp="1"/>
          </p:cNvSpPr>
          <p:nvPr>
            <p:ph type="sldNum" sz="quarter" idx="5"/>
          </p:nvPr>
        </p:nvSpPr>
        <p:spPr/>
        <p:txBody>
          <a:bodyPr/>
          <a:lstStyle/>
          <a:p>
            <a:fld id="{1F11B1D8-8DBC-4948-B900-3BD9C4E95781}" type="slidenum">
              <a:rPr lang="fr-FR" smtClean="0"/>
              <a:pPr/>
              <a:t>55</a:t>
            </a:fld>
            <a:endParaRPr lang="fr-FR"/>
          </a:p>
        </p:txBody>
      </p:sp>
    </p:spTree>
    <p:extLst>
      <p:ext uri="{BB962C8B-B14F-4D97-AF65-F5344CB8AC3E}">
        <p14:creationId xmlns:p14="http://schemas.microsoft.com/office/powerpoint/2010/main" val="173675615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Cette jointure, plus facile à écrire, </a:t>
            </a:r>
            <a:r>
              <a:rPr lang="fr-FR" sz="800" b="1" dirty="0"/>
              <a:t>pénalise</a:t>
            </a:r>
            <a:r>
              <a:rPr lang="fr-FR" sz="800" dirty="0"/>
              <a:t> le système et fait chuter les performances,</a:t>
            </a:r>
          </a:p>
          <a:p>
            <a:r>
              <a:rPr lang="fr-FR" sz="800" dirty="0"/>
              <a:t>On la trouve pourtant encore dans bon nombre de développements…. Puisqu’elle est encore hélas enseignée en 2015 !!</a:t>
            </a:r>
          </a:p>
          <a:p>
            <a:endParaRPr lang="fr-FR" sz="800" dirty="0"/>
          </a:p>
          <a:p>
            <a:r>
              <a:rPr lang="fr-FR" sz="800" dirty="0"/>
              <a:t>Et même largement dispensée sur le net :</a:t>
            </a:r>
          </a:p>
          <a:p>
            <a:endParaRPr lang="fr-FR" sz="800" dirty="0"/>
          </a:p>
          <a:p>
            <a:pPr defTabSz="909213">
              <a:defRPr/>
            </a:pPr>
            <a:r>
              <a:rPr lang="fr-FR" sz="800" dirty="0"/>
              <a:t>« L'affichage des pays d'origine des voitures par marque/modèle se fait par l'instruction : »</a:t>
            </a:r>
          </a:p>
          <a:p>
            <a:r>
              <a:rPr lang="fr-FR" sz="800" dirty="0"/>
              <a:t>SELECT </a:t>
            </a:r>
            <a:r>
              <a:rPr lang="fr-FR" sz="800" dirty="0" err="1"/>
              <a:t>Occaz.Marque</a:t>
            </a:r>
            <a:r>
              <a:rPr lang="fr-FR" sz="800" dirty="0"/>
              <a:t>, </a:t>
            </a:r>
            <a:r>
              <a:rPr lang="fr-FR" sz="800" dirty="0" err="1"/>
              <a:t>Occaz.Modele</a:t>
            </a:r>
            <a:r>
              <a:rPr lang="fr-FR" sz="800" dirty="0"/>
              <a:t>, </a:t>
            </a:r>
            <a:r>
              <a:rPr lang="fr-FR" sz="800" dirty="0" err="1"/>
              <a:t>Societe.Pays</a:t>
            </a:r>
            <a:endParaRPr lang="fr-FR" sz="800" dirty="0"/>
          </a:p>
          <a:p>
            <a:r>
              <a:rPr lang="fr-FR" sz="800" dirty="0"/>
              <a:t> FROM OCCAZ,SOCIETE </a:t>
            </a:r>
          </a:p>
          <a:p>
            <a:r>
              <a:rPr lang="fr-FR" sz="800" dirty="0"/>
              <a:t>WHERE </a:t>
            </a:r>
            <a:r>
              <a:rPr lang="fr-FR" sz="800" dirty="0" err="1"/>
              <a:t>Occaz.Marque</a:t>
            </a:r>
            <a:r>
              <a:rPr lang="fr-FR" sz="800" dirty="0"/>
              <a:t> = </a:t>
            </a:r>
            <a:r>
              <a:rPr lang="fr-FR" sz="800" dirty="0" err="1"/>
              <a:t>Societe.Nom</a:t>
            </a:r>
            <a:endParaRPr lang="fr-FR" sz="800" dirty="0"/>
          </a:p>
          <a:p>
            <a:endParaRPr lang="fr-FR" sz="800" dirty="0"/>
          </a:p>
          <a:p>
            <a:r>
              <a:rPr lang="fr-FR" sz="800" dirty="0"/>
              <a:t>(http://www.commentcamarche.net/contents/1063-sql-jointures)</a:t>
            </a:r>
          </a:p>
        </p:txBody>
      </p:sp>
      <p:sp>
        <p:nvSpPr>
          <p:cNvPr id="7" name="Espace réservé du pied de page 6">
            <a:extLst>
              <a:ext uri="{FF2B5EF4-FFF2-40B4-BE49-F238E27FC236}">
                <a16:creationId xmlns:a16="http://schemas.microsoft.com/office/drawing/2014/main" id="{0270A506-1CEA-A207-3B49-67FD62B180D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AA31037-65EF-BAC6-1227-5ABCE23F153B}"/>
              </a:ext>
            </a:extLst>
          </p:cNvPr>
          <p:cNvSpPr>
            <a:spLocks noGrp="1"/>
          </p:cNvSpPr>
          <p:nvPr>
            <p:ph type="sldNum" sz="quarter" idx="5"/>
          </p:nvPr>
        </p:nvSpPr>
        <p:spPr/>
        <p:txBody>
          <a:bodyPr/>
          <a:lstStyle/>
          <a:p>
            <a:fld id="{1F11B1D8-8DBC-4948-B900-3BD9C4E95781}" type="slidenum">
              <a:rPr lang="fr-FR" smtClean="0"/>
              <a:pPr/>
              <a:t>56</a:t>
            </a:fld>
            <a:endParaRPr lang="fr-F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9C0B8703-FE6D-3B28-7DFD-849CCACA6B51}"/>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1989160F-91A5-E7B7-1B4E-66711BDEEA72}"/>
              </a:ext>
            </a:extLst>
          </p:cNvPr>
          <p:cNvSpPr>
            <a:spLocks noGrp="1"/>
          </p:cNvSpPr>
          <p:nvPr>
            <p:ph type="sldNum" sz="quarter" idx="5"/>
          </p:nvPr>
        </p:nvSpPr>
        <p:spPr/>
        <p:txBody>
          <a:bodyPr/>
          <a:lstStyle/>
          <a:p>
            <a:fld id="{1F11B1D8-8DBC-4948-B900-3BD9C4E95781}" type="slidenum">
              <a:rPr lang="fr-FR" smtClean="0"/>
              <a:pPr/>
              <a:t>57</a:t>
            </a:fld>
            <a:endParaRPr lang="fr-F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961D4B1A-9B06-01B7-C4B9-8A2FCC0E12B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6F0778B-238A-7F37-936A-E090172C0B7A}"/>
              </a:ext>
            </a:extLst>
          </p:cNvPr>
          <p:cNvSpPr>
            <a:spLocks noGrp="1"/>
          </p:cNvSpPr>
          <p:nvPr>
            <p:ph type="sldNum" sz="quarter" idx="5"/>
          </p:nvPr>
        </p:nvSpPr>
        <p:spPr/>
        <p:txBody>
          <a:bodyPr/>
          <a:lstStyle/>
          <a:p>
            <a:fld id="{1F11B1D8-8DBC-4948-B900-3BD9C4E95781}" type="slidenum">
              <a:rPr lang="fr-FR" smtClean="0"/>
              <a:pPr/>
              <a:t>58</a:t>
            </a:fld>
            <a:endParaRPr lang="fr-FR"/>
          </a:p>
        </p:txBody>
      </p:sp>
    </p:spTree>
    <p:extLst>
      <p:ext uri="{BB962C8B-B14F-4D97-AF65-F5344CB8AC3E}">
        <p14:creationId xmlns:p14="http://schemas.microsoft.com/office/powerpoint/2010/main" val="398595222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015115ED-1ACA-C60A-EDBF-1A0EA2C82183}"/>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D5531E6B-4B38-0790-E23B-C2C295CBC7BA}"/>
              </a:ext>
            </a:extLst>
          </p:cNvPr>
          <p:cNvSpPr>
            <a:spLocks noGrp="1"/>
          </p:cNvSpPr>
          <p:nvPr>
            <p:ph type="sldNum" sz="quarter" idx="5"/>
          </p:nvPr>
        </p:nvSpPr>
        <p:spPr/>
        <p:txBody>
          <a:bodyPr/>
          <a:lstStyle/>
          <a:p>
            <a:fld id="{1F11B1D8-8DBC-4948-B900-3BD9C4E95781}" type="slidenum">
              <a:rPr lang="fr-FR" smtClean="0"/>
              <a:pPr/>
              <a:t>59</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F589435F-6ACA-4BE5-6615-DCBCF2ECC91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F9E85BFD-DB98-F4A6-B4B7-F0B0C82DB215}"/>
              </a:ext>
            </a:extLst>
          </p:cNvPr>
          <p:cNvSpPr>
            <a:spLocks noGrp="1"/>
          </p:cNvSpPr>
          <p:nvPr>
            <p:ph type="sldNum" sz="quarter" idx="5"/>
          </p:nvPr>
        </p:nvSpPr>
        <p:spPr/>
        <p:txBody>
          <a:bodyPr/>
          <a:lstStyle/>
          <a:p>
            <a:fld id="{1F11B1D8-8DBC-4948-B900-3BD9C4E95781}" type="slidenum">
              <a:rPr lang="fr-FR" smtClean="0"/>
              <a:pPr/>
              <a:t>6</a:t>
            </a:fld>
            <a:endParaRPr lang="fr-F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AC4F6ACD-085C-9A5E-2E7D-C20F992FD24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3DE4E909-D91D-3C96-4BB2-330C6A351756}"/>
              </a:ext>
            </a:extLst>
          </p:cNvPr>
          <p:cNvSpPr>
            <a:spLocks noGrp="1"/>
          </p:cNvSpPr>
          <p:nvPr>
            <p:ph type="sldNum" sz="quarter" idx="5"/>
          </p:nvPr>
        </p:nvSpPr>
        <p:spPr/>
        <p:txBody>
          <a:bodyPr/>
          <a:lstStyle/>
          <a:p>
            <a:fld id="{1F11B1D8-8DBC-4948-B900-3BD9C4E95781}" type="slidenum">
              <a:rPr lang="fr-FR" smtClean="0"/>
              <a:pPr/>
              <a:t>60</a:t>
            </a:fld>
            <a:endParaRPr lang="fr-F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ED0F22E5-E24C-0B44-6E22-C8037D029B95}"/>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E53CBA5C-7D7E-6DF4-824C-EBC92E4F44E4}"/>
              </a:ext>
            </a:extLst>
          </p:cNvPr>
          <p:cNvSpPr>
            <a:spLocks noGrp="1"/>
          </p:cNvSpPr>
          <p:nvPr>
            <p:ph type="sldNum" sz="quarter" idx="5"/>
          </p:nvPr>
        </p:nvSpPr>
        <p:spPr/>
        <p:txBody>
          <a:bodyPr/>
          <a:lstStyle/>
          <a:p>
            <a:fld id="{1F11B1D8-8DBC-4948-B900-3BD9C4E95781}" type="slidenum">
              <a:rPr lang="fr-FR" smtClean="0"/>
              <a:pPr/>
              <a:t>61</a:t>
            </a:fld>
            <a:endParaRPr lang="fr-F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4B01BDA5-6239-1446-06EB-52800FC2696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73F8D826-F684-B4F3-587A-5355E9C7B5A1}"/>
              </a:ext>
            </a:extLst>
          </p:cNvPr>
          <p:cNvSpPr>
            <a:spLocks noGrp="1"/>
          </p:cNvSpPr>
          <p:nvPr>
            <p:ph type="sldNum" sz="quarter" idx="5"/>
          </p:nvPr>
        </p:nvSpPr>
        <p:spPr/>
        <p:txBody>
          <a:bodyPr/>
          <a:lstStyle/>
          <a:p>
            <a:fld id="{1F11B1D8-8DBC-4948-B900-3BD9C4E95781}" type="slidenum">
              <a:rPr lang="fr-FR" smtClean="0"/>
              <a:pPr/>
              <a:t>62</a:t>
            </a:fld>
            <a:endParaRPr lang="fr-FR"/>
          </a:p>
        </p:txBody>
      </p:sp>
    </p:spTree>
    <p:extLst>
      <p:ext uri="{BB962C8B-B14F-4D97-AF65-F5344CB8AC3E}">
        <p14:creationId xmlns:p14="http://schemas.microsoft.com/office/powerpoint/2010/main" val="249780705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fontAlgn="base"/>
            <a:r>
              <a:rPr lang="fr-FR" dirty="0"/>
              <a:t>La commande UNION de SQL permet de mettre bout-à-bout les résultats de plusieurs requêtes utilisant elles-mêmes la commande SELECT. C’est donc une commande qui permet de concaténer les résultats de 2 requêtes ou plus. Pour l’utiliser il est nécessaire que chacune des requêtes à concaténer retournes le même nombre de colonnes, avec les mêmes types de données et dans le même ordre.</a:t>
            </a:r>
          </a:p>
          <a:p>
            <a:pPr fontAlgn="base"/>
            <a:r>
              <a:rPr lang="fr-FR" dirty="0"/>
              <a:t>1ere table contient les données pour 2007 et la seconde 2008 : nous avons le même type de données mais dans deux tables différentes que nous souhaitons regrouper.</a:t>
            </a:r>
          </a:p>
          <a:p>
            <a:pPr fontAlgn="base"/>
            <a:endParaRPr lang="fr-FR" dirty="0"/>
          </a:p>
          <a:p>
            <a:pPr fontAlgn="base"/>
            <a:r>
              <a:rPr lang="fr-FR" b="1" dirty="0"/>
              <a:t>A savoir :</a:t>
            </a:r>
            <a:r>
              <a:rPr lang="fr-FR" dirty="0"/>
              <a:t> par défaut, les enregistrements exactement identiques ne seront pas répétés dans les résultats. Pour effectuer une union dans laquelle même les lignes dupliquées sont affichées il faut plutôt utiliser la commande UNION ALL.</a:t>
            </a:r>
          </a:p>
        </p:txBody>
      </p:sp>
      <p:sp>
        <p:nvSpPr>
          <p:cNvPr id="7" name="Espace réservé du pied de page 6">
            <a:extLst>
              <a:ext uri="{FF2B5EF4-FFF2-40B4-BE49-F238E27FC236}">
                <a16:creationId xmlns:a16="http://schemas.microsoft.com/office/drawing/2014/main" id="{4E111820-805C-7066-5A2A-450C75B8152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FDE6E16E-B167-1AED-963A-BA5A930D56FD}"/>
              </a:ext>
            </a:extLst>
          </p:cNvPr>
          <p:cNvSpPr>
            <a:spLocks noGrp="1"/>
          </p:cNvSpPr>
          <p:nvPr>
            <p:ph type="sldNum" sz="quarter" idx="5"/>
          </p:nvPr>
        </p:nvSpPr>
        <p:spPr/>
        <p:txBody>
          <a:bodyPr/>
          <a:lstStyle/>
          <a:p>
            <a:fld id="{1F11B1D8-8DBC-4948-B900-3BD9C4E95781}" type="slidenum">
              <a:rPr lang="fr-FR" smtClean="0"/>
              <a:pPr/>
              <a:t>63</a:t>
            </a:fld>
            <a:endParaRPr lang="fr-FR"/>
          </a:p>
        </p:txBody>
      </p:sp>
    </p:spTree>
    <p:extLst>
      <p:ext uri="{BB962C8B-B14F-4D97-AF65-F5344CB8AC3E}">
        <p14:creationId xmlns:p14="http://schemas.microsoft.com/office/powerpoint/2010/main" val="346922462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3A61711E-1CA0-996D-1BF0-E08D1EAC9FD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E08D403A-F94D-09AC-A692-4179FC918274}"/>
              </a:ext>
            </a:extLst>
          </p:cNvPr>
          <p:cNvSpPr>
            <a:spLocks noGrp="1"/>
          </p:cNvSpPr>
          <p:nvPr>
            <p:ph type="sldNum" sz="quarter" idx="5"/>
          </p:nvPr>
        </p:nvSpPr>
        <p:spPr/>
        <p:txBody>
          <a:bodyPr/>
          <a:lstStyle/>
          <a:p>
            <a:fld id="{1F11B1D8-8DBC-4948-B900-3BD9C4E95781}" type="slidenum">
              <a:rPr lang="fr-FR" smtClean="0"/>
              <a:pPr/>
              <a:t>64</a:t>
            </a:fld>
            <a:endParaRPr lang="fr-F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Liste des fonctions ORACLE :</a:t>
            </a:r>
          </a:p>
          <a:p>
            <a:r>
              <a:rPr lang="fr-FR" dirty="0"/>
              <a:t>http://docs.oracle.com/javadb/10.6.2.1/ref/rrefsqlj29026.html</a:t>
            </a:r>
          </a:p>
          <a:p>
            <a:endParaRPr lang="fr-FR" dirty="0"/>
          </a:p>
          <a:p>
            <a:r>
              <a:rPr lang="fr-FR" dirty="0"/>
              <a:t>Liste des fonctions SQL</a:t>
            </a:r>
            <a:r>
              <a:rPr lang="fr-FR" baseline="0" dirty="0"/>
              <a:t> Server :</a:t>
            </a:r>
          </a:p>
          <a:p>
            <a:r>
              <a:rPr lang="fr-FR" dirty="0"/>
              <a:t>http://sql.sh/fonctions/date-heure</a:t>
            </a:r>
          </a:p>
          <a:p>
            <a:r>
              <a:rPr lang="fr-FR" dirty="0"/>
              <a:t>http://sql.sh/fonctions/chaines-de-caracteres</a:t>
            </a:r>
          </a:p>
        </p:txBody>
      </p:sp>
      <p:sp>
        <p:nvSpPr>
          <p:cNvPr id="7" name="Espace réservé du pied de page 6">
            <a:extLst>
              <a:ext uri="{FF2B5EF4-FFF2-40B4-BE49-F238E27FC236}">
                <a16:creationId xmlns:a16="http://schemas.microsoft.com/office/drawing/2014/main" id="{D4E4C602-E448-7A34-C9BF-A1C5A826CC1A}"/>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AD8842ED-E7D8-8419-A15E-92CD825E2590}"/>
              </a:ext>
            </a:extLst>
          </p:cNvPr>
          <p:cNvSpPr>
            <a:spLocks noGrp="1"/>
          </p:cNvSpPr>
          <p:nvPr>
            <p:ph type="sldNum" sz="quarter" idx="5"/>
          </p:nvPr>
        </p:nvSpPr>
        <p:spPr/>
        <p:txBody>
          <a:bodyPr/>
          <a:lstStyle/>
          <a:p>
            <a:fld id="{1F11B1D8-8DBC-4948-B900-3BD9C4E95781}" type="slidenum">
              <a:rPr lang="fr-FR" smtClean="0"/>
              <a:pPr/>
              <a:t>65</a:t>
            </a:fld>
            <a:endParaRPr lang="fr-F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1</a:t>
            </a:r>
            <a:r>
              <a:rPr lang="fr-FR" sz="800" baseline="30000" dirty="0"/>
              <a:t>ère</a:t>
            </a:r>
            <a:r>
              <a:rPr lang="fr-FR" sz="800" dirty="0"/>
              <a:t> exemple : requête principale qui permet d’afficher les noms des clients dans la table clients quand le client ID n’est pas (n’existe pas dans = NOT IN)</a:t>
            </a:r>
          </a:p>
          <a:p>
            <a:r>
              <a:rPr lang="fr-FR" sz="800" dirty="0"/>
              <a:t>Sous-requête : Le listing (sans doublons car distinct) des </a:t>
            </a:r>
            <a:r>
              <a:rPr lang="fr-FR" sz="800" dirty="0" err="1"/>
              <a:t>clientid</a:t>
            </a:r>
            <a:r>
              <a:rPr lang="fr-FR" sz="800" dirty="0"/>
              <a:t> de la table commande</a:t>
            </a:r>
          </a:p>
          <a:p>
            <a:endParaRPr lang="fr-FR" sz="800" dirty="0"/>
          </a:p>
          <a:p>
            <a:r>
              <a:rPr lang="fr-FR" sz="800" dirty="0"/>
              <a:t>Elle remplace un </a:t>
            </a:r>
            <a:r>
              <a:rPr lang="fr-FR" sz="800" dirty="0" err="1"/>
              <a:t>left</a:t>
            </a:r>
            <a:r>
              <a:rPr lang="fr-FR" sz="800" dirty="0"/>
              <a:t> </a:t>
            </a:r>
            <a:r>
              <a:rPr lang="fr-FR" sz="800" dirty="0" err="1"/>
              <a:t>join</a:t>
            </a:r>
            <a:r>
              <a:rPr lang="fr-FR" sz="800" dirty="0"/>
              <a:t> : permet de faire de l’exclusion</a:t>
            </a:r>
          </a:p>
          <a:p>
            <a:r>
              <a:rPr lang="fr-FR" sz="800" dirty="0"/>
              <a:t>SELECT distinct </a:t>
            </a:r>
            <a:r>
              <a:rPr lang="fr-FR" sz="800" dirty="0" err="1"/>
              <a:t>ClientNom</a:t>
            </a:r>
            <a:endParaRPr lang="fr-FR" sz="800" dirty="0"/>
          </a:p>
          <a:p>
            <a:r>
              <a:rPr lang="fr-FR" sz="800" dirty="0" err="1"/>
              <a:t>From</a:t>
            </a:r>
            <a:r>
              <a:rPr lang="fr-FR" sz="800" dirty="0"/>
              <a:t> </a:t>
            </a:r>
            <a:r>
              <a:rPr lang="fr-FR" sz="800" dirty="0" err="1"/>
              <a:t>T_client</a:t>
            </a:r>
            <a:r>
              <a:rPr lang="fr-FR" sz="800" dirty="0"/>
              <a:t> LEFT JOIN </a:t>
            </a:r>
            <a:r>
              <a:rPr lang="fr-FR" sz="800" dirty="0" err="1"/>
              <a:t>t_commande</a:t>
            </a:r>
            <a:r>
              <a:rPr lang="fr-FR" sz="800" dirty="0"/>
              <a:t> ON </a:t>
            </a:r>
            <a:r>
              <a:rPr lang="fr-FR" sz="800" dirty="0" err="1"/>
              <a:t>T_client.clientID</a:t>
            </a:r>
            <a:r>
              <a:rPr lang="fr-FR" sz="800" dirty="0"/>
              <a:t>=</a:t>
            </a:r>
            <a:r>
              <a:rPr lang="fr-FR" sz="800" dirty="0" err="1"/>
              <a:t>T_commande.clientID</a:t>
            </a:r>
            <a:endParaRPr lang="fr-FR" sz="800" dirty="0"/>
          </a:p>
          <a:p>
            <a:r>
              <a:rPr lang="fr-FR" sz="800" dirty="0"/>
              <a:t>WHERE </a:t>
            </a:r>
            <a:r>
              <a:rPr lang="fr-FR" sz="800" dirty="0" err="1"/>
              <a:t>T_commande.clientID</a:t>
            </a:r>
            <a:r>
              <a:rPr lang="fr-FR" sz="800" dirty="0"/>
              <a:t> IS NULL – quand il n’y a pas de correspondances avec la table commande car il n’y a pas eu de commandes pour ses clients.</a:t>
            </a:r>
          </a:p>
          <a:p>
            <a:endParaRPr lang="fr-FR" sz="800" dirty="0"/>
          </a:p>
          <a:p>
            <a:pPr algn="ctr"/>
            <a:r>
              <a:rPr lang="fr-FR" sz="1050" dirty="0"/>
              <a:t>1</a:t>
            </a:r>
            <a:r>
              <a:rPr lang="fr-FR" sz="1050" baseline="30000" dirty="0"/>
              <a:t>ère</a:t>
            </a:r>
            <a:r>
              <a:rPr lang="fr-FR" sz="1050" dirty="0"/>
              <a:t> requête : j’affiche les noms des clients de ma table client</a:t>
            </a:r>
          </a:p>
          <a:p>
            <a:pPr algn="ctr"/>
            <a:r>
              <a:rPr lang="fr-FR" sz="1050" dirty="0" err="1"/>
              <a:t>Where</a:t>
            </a:r>
            <a:r>
              <a:rPr lang="fr-FR" sz="1050" dirty="0"/>
              <a:t> : quand le numéro du client « correspond / est dans la liste suivante »</a:t>
            </a:r>
          </a:p>
          <a:p>
            <a:pPr algn="ctr"/>
            <a:r>
              <a:rPr lang="fr-FR" sz="1050" dirty="0"/>
              <a:t>2</a:t>
            </a:r>
            <a:r>
              <a:rPr lang="fr-FR" sz="1050" baseline="30000" dirty="0"/>
              <a:t>ème</a:t>
            </a:r>
            <a:r>
              <a:rPr lang="fr-FR" sz="1050" dirty="0"/>
              <a:t> : afficher les id clients de la table commande (clients ayant commandé)</a:t>
            </a:r>
          </a:p>
          <a:p>
            <a:pPr algn="ctr"/>
            <a:endParaRPr lang="fr-FR" sz="1050" dirty="0"/>
          </a:p>
          <a:p>
            <a:pPr algn="ctr"/>
            <a:r>
              <a:rPr lang="fr-FR" sz="1050" dirty="0"/>
              <a:t>J’affiche les noms des clients quand leur numéro est dans la liste des </a:t>
            </a:r>
            <a:r>
              <a:rPr lang="fr-FR" sz="1050" dirty="0" err="1"/>
              <a:t>idclients</a:t>
            </a:r>
            <a:r>
              <a:rPr lang="fr-FR" sz="1050" dirty="0"/>
              <a:t> qui ont commandé (commande) : </a:t>
            </a:r>
          </a:p>
          <a:p>
            <a:pPr algn="ctr"/>
            <a:r>
              <a:rPr lang="fr-FR" sz="1050" dirty="0"/>
              <a:t>afficher les noms des clients qui ont commandé !</a:t>
            </a:r>
          </a:p>
          <a:p>
            <a:endParaRPr lang="fr-FR" sz="800" dirty="0"/>
          </a:p>
          <a:p>
            <a:endParaRPr lang="fr-FR" sz="800" dirty="0"/>
          </a:p>
        </p:txBody>
      </p:sp>
      <p:sp>
        <p:nvSpPr>
          <p:cNvPr id="7" name="Espace réservé du pied de page 6">
            <a:extLst>
              <a:ext uri="{FF2B5EF4-FFF2-40B4-BE49-F238E27FC236}">
                <a16:creationId xmlns:a16="http://schemas.microsoft.com/office/drawing/2014/main" id="{A248F322-1E6E-2CB9-4395-52E9C0B4CC1E}"/>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385D2F02-7CD9-A1D7-BBCE-66C84E6B31F8}"/>
              </a:ext>
            </a:extLst>
          </p:cNvPr>
          <p:cNvSpPr>
            <a:spLocks noGrp="1"/>
          </p:cNvSpPr>
          <p:nvPr>
            <p:ph type="sldNum" sz="quarter" idx="5"/>
          </p:nvPr>
        </p:nvSpPr>
        <p:spPr/>
        <p:txBody>
          <a:bodyPr/>
          <a:lstStyle/>
          <a:p>
            <a:fld id="{1F11B1D8-8DBC-4948-B900-3BD9C4E95781}" type="slidenum">
              <a:rPr lang="fr-FR" smtClean="0"/>
              <a:pPr/>
              <a:t>66</a:t>
            </a:fld>
            <a:endParaRPr lang="fr-F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10000"/>
          </a:bodyPr>
          <a:lstStyle/>
          <a:p>
            <a:r>
              <a:rPr lang="fr-FR" sz="800" dirty="0"/>
              <a:t>https://technet.microsoft.com/fr-fr/library/ms175064(v=sql.105).aspx</a:t>
            </a:r>
          </a:p>
          <a:p>
            <a:endParaRPr lang="fr-FR" sz="800" dirty="0"/>
          </a:p>
          <a:p>
            <a:r>
              <a:rPr lang="fr-FR" sz="800" dirty="0"/>
              <a:t>Les opérateurs de comparaison qui introduisent une sous-requête peuvent être modifiés par les mots clés ALL ou ANY. SOME est un équivalent de ANY dans la norme ISO.</a:t>
            </a:r>
          </a:p>
          <a:p>
            <a:r>
              <a:rPr lang="fr-FR" sz="800" dirty="0"/>
              <a:t>En prenant comme exemple l'opérateur de comparaison &gt;, &gt;ALL signifie supérieur à toutes les valeurs. En d'autres termes, cela signifie supérieur à la valeur maximale. Par exemple, &gt;ALL (1, 2, 3) signifie supérieur à 3. &gt;ANY signifie supérieur à une valeur au moins, autrement dit supérieur à la valeur minimale. Donc &gt;ANY (1, 2, 3) signifie supérieur à 1.</a:t>
            </a:r>
          </a:p>
          <a:p>
            <a:endParaRPr lang="fr-FR" sz="800" dirty="0"/>
          </a:p>
          <a:p>
            <a:endParaRPr lang="fr-FR" sz="800" dirty="0"/>
          </a:p>
          <a:p>
            <a:r>
              <a:rPr lang="fr-FR" sz="800" dirty="0"/>
              <a:t>Cependant, l'opérateur &lt; &gt;ANY diffère de NOT IN : &lt; &gt;ANY signifie not = a, ou not = b, ou not = c. NOT IN signifie not = a, et not = b, et not = c. &lt;&gt;ALL signifie la même chose que NOT IN.</a:t>
            </a:r>
          </a:p>
          <a:p>
            <a:endParaRPr lang="fr-FR" sz="800" dirty="0"/>
          </a:p>
          <a:p>
            <a:r>
              <a:rPr lang="fr-FR" sz="800" dirty="0"/>
              <a:t>Use AdventureWorks20012;</a:t>
            </a:r>
          </a:p>
          <a:p>
            <a:r>
              <a:rPr lang="fr-FR" sz="800" dirty="0"/>
              <a:t>SELECT </a:t>
            </a:r>
            <a:r>
              <a:rPr lang="fr-FR" sz="800" dirty="0" err="1"/>
              <a:t>CUSTOMERid</a:t>
            </a:r>
            <a:endParaRPr lang="fr-FR" sz="800" dirty="0"/>
          </a:p>
          <a:p>
            <a:r>
              <a:rPr lang="fr-FR" sz="800" dirty="0"/>
              <a:t>FROM </a:t>
            </a:r>
            <a:r>
              <a:rPr lang="fr-FR" sz="800" dirty="0" err="1"/>
              <a:t>sales.customer</a:t>
            </a:r>
            <a:endParaRPr lang="fr-FR" sz="800" dirty="0"/>
          </a:p>
          <a:p>
            <a:r>
              <a:rPr lang="fr-FR" sz="800" dirty="0" err="1"/>
              <a:t>where</a:t>
            </a:r>
            <a:r>
              <a:rPr lang="fr-FR" sz="800" dirty="0"/>
              <a:t> </a:t>
            </a:r>
            <a:r>
              <a:rPr lang="fr-FR" sz="800" dirty="0" err="1"/>
              <a:t>TerritoryID</a:t>
            </a:r>
            <a:endParaRPr lang="fr-FR" sz="800" dirty="0"/>
          </a:p>
          <a:p>
            <a:r>
              <a:rPr lang="fr-FR" sz="800" dirty="0"/>
              <a:t>in </a:t>
            </a:r>
          </a:p>
          <a:p>
            <a:r>
              <a:rPr lang="fr-FR" sz="800" dirty="0"/>
              <a:t>-- IN (dans les deux tables)</a:t>
            </a:r>
          </a:p>
          <a:p>
            <a:r>
              <a:rPr lang="fr-FR" sz="800" dirty="0"/>
              <a:t>-- NOT IN</a:t>
            </a:r>
          </a:p>
          <a:p>
            <a:r>
              <a:rPr lang="fr-FR" sz="800" dirty="0"/>
              <a:t>-- SOME = ANY (au moins une valeur : comparaison)</a:t>
            </a:r>
          </a:p>
          <a:p>
            <a:r>
              <a:rPr lang="fr-FR" sz="800" dirty="0"/>
              <a:t>-- &lt;&gt; ALL (toutes les valeurs : comparaison)</a:t>
            </a:r>
          </a:p>
          <a:p>
            <a:endParaRPr lang="fr-FR" sz="800" dirty="0"/>
          </a:p>
          <a:p>
            <a:r>
              <a:rPr lang="fr-FR" sz="800" dirty="0"/>
              <a:t>(SELECT </a:t>
            </a:r>
            <a:r>
              <a:rPr lang="fr-FR" sz="800" dirty="0" err="1"/>
              <a:t>TerritoryID</a:t>
            </a:r>
            <a:endParaRPr lang="fr-FR" sz="800" dirty="0"/>
          </a:p>
          <a:p>
            <a:r>
              <a:rPr lang="fr-FR" sz="800" dirty="0"/>
              <a:t> FROM </a:t>
            </a:r>
            <a:r>
              <a:rPr lang="fr-FR" sz="800" dirty="0" err="1"/>
              <a:t>sales.salesPerson</a:t>
            </a:r>
            <a:r>
              <a:rPr lang="fr-FR" sz="800" dirty="0"/>
              <a:t>)</a:t>
            </a:r>
          </a:p>
          <a:p>
            <a:endParaRPr lang="fr-FR" sz="800" dirty="0"/>
          </a:p>
          <a:p>
            <a:endParaRPr lang="fr-FR" sz="1700" dirty="0">
              <a:solidFill>
                <a:srgbClr val="000000"/>
              </a:solidFill>
              <a:latin typeface="Consolas" panose="020B0609020204030204" pitchFamily="49" charset="0"/>
            </a:endParaRPr>
          </a:p>
          <a:p>
            <a:r>
              <a:rPr lang="fr-FR" sz="1700" dirty="0">
                <a:solidFill>
                  <a:srgbClr val="008000"/>
                </a:solidFill>
                <a:latin typeface="Consolas" panose="020B0609020204030204" pitchFamily="49" charset="0"/>
              </a:rPr>
              <a:t>-- calculer le nombre de commande en 2004 puis en 2006 et comparé l'une sur l'autre</a:t>
            </a:r>
            <a:endParaRPr lang="fr-FR" sz="1700" dirty="0">
              <a:solidFill>
                <a:srgbClr val="000000"/>
              </a:solidFill>
              <a:latin typeface="Consolas" panose="020B0609020204030204" pitchFamily="49" charset="0"/>
            </a:endParaRPr>
          </a:p>
          <a:p>
            <a:r>
              <a:rPr lang="fr-FR" sz="1700" dirty="0">
                <a:solidFill>
                  <a:srgbClr val="0000FF"/>
                </a:solidFill>
                <a:latin typeface="Consolas" panose="020B0609020204030204" pitchFamily="49" charset="0"/>
              </a:rPr>
              <a:t>Select</a:t>
            </a:r>
            <a:endParaRPr lang="fr-FR" sz="1700" dirty="0">
              <a:solidFill>
                <a:srgbClr val="000000"/>
              </a:solidFill>
              <a:latin typeface="Consolas" panose="020B0609020204030204" pitchFamily="49" charset="0"/>
            </a:endParaRPr>
          </a:p>
          <a:p>
            <a:endParaRPr lang="fr-FR" sz="1700" dirty="0">
              <a:solidFill>
                <a:srgbClr val="000000"/>
              </a:solidFill>
              <a:latin typeface="Consolas" panose="020B0609020204030204" pitchFamily="49" charset="0"/>
            </a:endParaRPr>
          </a:p>
          <a:p>
            <a:r>
              <a:rPr lang="fr-FR" sz="1700" dirty="0">
                <a:solidFill>
                  <a:srgbClr val="008000"/>
                </a:solidFill>
                <a:latin typeface="Consolas" panose="020B0609020204030204" pitchFamily="49" charset="0"/>
              </a:rPr>
              <a:t>-- idem mais avec requête corrélée</a:t>
            </a:r>
            <a:endParaRPr lang="fr-FR" sz="800" dirty="0"/>
          </a:p>
        </p:txBody>
      </p:sp>
      <p:sp>
        <p:nvSpPr>
          <p:cNvPr id="7" name="Espace réservé du pied de page 6">
            <a:extLst>
              <a:ext uri="{FF2B5EF4-FFF2-40B4-BE49-F238E27FC236}">
                <a16:creationId xmlns:a16="http://schemas.microsoft.com/office/drawing/2014/main" id="{81F69DAA-5143-98AD-3B48-5F577D701998}"/>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2E7272F-4B91-A998-AD4A-1F5E4AE9E86C}"/>
              </a:ext>
            </a:extLst>
          </p:cNvPr>
          <p:cNvSpPr>
            <a:spLocks noGrp="1"/>
          </p:cNvSpPr>
          <p:nvPr>
            <p:ph type="sldNum" sz="quarter" idx="5"/>
          </p:nvPr>
        </p:nvSpPr>
        <p:spPr/>
        <p:txBody>
          <a:bodyPr/>
          <a:lstStyle/>
          <a:p>
            <a:fld id="{1F11B1D8-8DBC-4948-B900-3BD9C4E95781}" type="slidenum">
              <a:rPr lang="fr-FR" smtClean="0"/>
              <a:pPr/>
              <a:t>67</a:t>
            </a:fld>
            <a:endParaRPr lang="fr-F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10000"/>
          </a:bodyPr>
          <a:lstStyle/>
          <a:p>
            <a:r>
              <a:rPr lang="fr-FR" sz="800" dirty="0"/>
              <a:t>https://technet.microsoft.com/fr-fr/library/ms175064(v=sql.105).aspx</a:t>
            </a:r>
          </a:p>
          <a:p>
            <a:endParaRPr lang="fr-FR" sz="800" dirty="0"/>
          </a:p>
          <a:p>
            <a:r>
              <a:rPr lang="fr-FR" sz="800" dirty="0"/>
              <a:t>Les opérateurs de comparaison qui introduisent une sous-requête peuvent être modifiés par les mots clés ALL ou ANY. SOME est un équivalent de ANY dans la norme ISO.</a:t>
            </a:r>
          </a:p>
          <a:p>
            <a:r>
              <a:rPr lang="fr-FR" sz="800" dirty="0"/>
              <a:t>En prenant comme exemple l'opérateur de comparaison &gt;, &gt;ALL signifie supérieur à toutes les valeurs. En d'autres termes, cela signifie supérieur à la valeur maximale. Par exemple, &gt;ALL (1, 2, 3) signifie supérieur à 3. &gt;ANY signifie supérieur à une valeur au moins, autrement dit supérieur à la valeur minimale. Donc &gt;ANY (1, 2, 3) signifie supérieur à 1.</a:t>
            </a:r>
          </a:p>
          <a:p>
            <a:endParaRPr lang="fr-FR" sz="800" dirty="0"/>
          </a:p>
          <a:p>
            <a:endParaRPr lang="fr-FR" sz="800" dirty="0"/>
          </a:p>
          <a:p>
            <a:r>
              <a:rPr lang="fr-FR" sz="800" dirty="0"/>
              <a:t>Cependant, l'opérateur &lt; &gt;ANY diffère de NOT IN : &lt; &gt;ANY signifie not = a, ou not = b, ou not = c. NOT IN signifie not = a, et not = b, et not = c. &lt;&gt;ALL signifie la même chose que NOT IN.</a:t>
            </a:r>
          </a:p>
          <a:p>
            <a:endParaRPr lang="fr-FR" sz="800" dirty="0"/>
          </a:p>
          <a:p>
            <a:r>
              <a:rPr lang="fr-FR" sz="800" dirty="0"/>
              <a:t>Use AdventureWorks20012;</a:t>
            </a:r>
          </a:p>
          <a:p>
            <a:r>
              <a:rPr lang="fr-FR" sz="800" dirty="0"/>
              <a:t>SELECT </a:t>
            </a:r>
            <a:r>
              <a:rPr lang="fr-FR" sz="800" dirty="0" err="1"/>
              <a:t>CUSTOMERid</a:t>
            </a:r>
            <a:endParaRPr lang="fr-FR" sz="800" dirty="0"/>
          </a:p>
          <a:p>
            <a:r>
              <a:rPr lang="fr-FR" sz="800" dirty="0"/>
              <a:t>FROM </a:t>
            </a:r>
            <a:r>
              <a:rPr lang="fr-FR" sz="800" dirty="0" err="1"/>
              <a:t>sales.customer</a:t>
            </a:r>
            <a:endParaRPr lang="fr-FR" sz="800" dirty="0"/>
          </a:p>
          <a:p>
            <a:r>
              <a:rPr lang="fr-FR" sz="800" dirty="0" err="1"/>
              <a:t>where</a:t>
            </a:r>
            <a:r>
              <a:rPr lang="fr-FR" sz="800" dirty="0"/>
              <a:t> </a:t>
            </a:r>
            <a:r>
              <a:rPr lang="fr-FR" sz="800" dirty="0" err="1"/>
              <a:t>TerritoryID</a:t>
            </a:r>
            <a:endParaRPr lang="fr-FR" sz="800" dirty="0"/>
          </a:p>
          <a:p>
            <a:r>
              <a:rPr lang="fr-FR" sz="800" dirty="0"/>
              <a:t>in </a:t>
            </a:r>
          </a:p>
          <a:p>
            <a:r>
              <a:rPr lang="fr-FR" sz="800" dirty="0"/>
              <a:t>-- IN (dans les deux tables)</a:t>
            </a:r>
          </a:p>
          <a:p>
            <a:r>
              <a:rPr lang="fr-FR" sz="800" dirty="0"/>
              <a:t>-- NOT IN</a:t>
            </a:r>
          </a:p>
          <a:p>
            <a:r>
              <a:rPr lang="fr-FR" sz="800" dirty="0"/>
              <a:t>-- SOME = ANY (au moins une valeur : comparaison)</a:t>
            </a:r>
          </a:p>
          <a:p>
            <a:r>
              <a:rPr lang="fr-FR" sz="800" dirty="0"/>
              <a:t>-- &lt;&gt; ALL (toutes les valeurs : comparaison)</a:t>
            </a:r>
          </a:p>
          <a:p>
            <a:endParaRPr lang="fr-FR" sz="800" dirty="0"/>
          </a:p>
          <a:p>
            <a:r>
              <a:rPr lang="fr-FR" sz="800" dirty="0"/>
              <a:t>(SELECT </a:t>
            </a:r>
            <a:r>
              <a:rPr lang="fr-FR" sz="800" dirty="0" err="1"/>
              <a:t>TerritoryID</a:t>
            </a:r>
            <a:endParaRPr lang="fr-FR" sz="800" dirty="0"/>
          </a:p>
          <a:p>
            <a:r>
              <a:rPr lang="fr-FR" sz="800" dirty="0"/>
              <a:t> FROM </a:t>
            </a:r>
            <a:r>
              <a:rPr lang="fr-FR" sz="800" dirty="0" err="1"/>
              <a:t>sales.salesPerson</a:t>
            </a:r>
            <a:r>
              <a:rPr lang="fr-FR" sz="800" dirty="0"/>
              <a:t>)</a:t>
            </a:r>
          </a:p>
          <a:p>
            <a:endParaRPr lang="fr-FR" sz="800" dirty="0"/>
          </a:p>
          <a:p>
            <a:endParaRPr lang="fr-FR" sz="1700" dirty="0">
              <a:solidFill>
                <a:srgbClr val="000000"/>
              </a:solidFill>
              <a:latin typeface="Consolas" panose="020B0609020204030204" pitchFamily="49" charset="0"/>
            </a:endParaRPr>
          </a:p>
          <a:p>
            <a:r>
              <a:rPr lang="fr-FR" sz="1700" dirty="0">
                <a:solidFill>
                  <a:srgbClr val="008000"/>
                </a:solidFill>
                <a:latin typeface="Consolas" panose="020B0609020204030204" pitchFamily="49" charset="0"/>
              </a:rPr>
              <a:t>-- calculer le nombre de commande en 2004 puis en 2006 et comparé l'une sur l'autre</a:t>
            </a:r>
            <a:endParaRPr lang="fr-FR" sz="1700" dirty="0">
              <a:solidFill>
                <a:srgbClr val="000000"/>
              </a:solidFill>
              <a:latin typeface="Consolas" panose="020B0609020204030204" pitchFamily="49" charset="0"/>
            </a:endParaRPr>
          </a:p>
          <a:p>
            <a:r>
              <a:rPr lang="fr-FR" sz="1700" dirty="0">
                <a:solidFill>
                  <a:srgbClr val="0000FF"/>
                </a:solidFill>
                <a:latin typeface="Consolas" panose="020B0609020204030204" pitchFamily="49" charset="0"/>
              </a:rPr>
              <a:t>Select</a:t>
            </a:r>
            <a:endParaRPr lang="fr-FR" sz="1700" dirty="0">
              <a:solidFill>
                <a:srgbClr val="000000"/>
              </a:solidFill>
              <a:latin typeface="Consolas" panose="020B0609020204030204" pitchFamily="49" charset="0"/>
            </a:endParaRPr>
          </a:p>
          <a:p>
            <a:endParaRPr lang="fr-FR" sz="1700" dirty="0">
              <a:solidFill>
                <a:srgbClr val="000000"/>
              </a:solidFill>
              <a:latin typeface="Consolas" panose="020B0609020204030204" pitchFamily="49" charset="0"/>
            </a:endParaRPr>
          </a:p>
          <a:p>
            <a:r>
              <a:rPr lang="fr-FR" sz="1700" dirty="0">
                <a:solidFill>
                  <a:srgbClr val="008000"/>
                </a:solidFill>
                <a:latin typeface="Consolas" panose="020B0609020204030204" pitchFamily="49" charset="0"/>
              </a:rPr>
              <a:t>-- idem mais avec requête corrélée</a:t>
            </a:r>
            <a:endParaRPr lang="fr-FR" sz="800" dirty="0"/>
          </a:p>
        </p:txBody>
      </p:sp>
      <p:sp>
        <p:nvSpPr>
          <p:cNvPr id="7" name="Espace réservé du pied de page 6">
            <a:extLst>
              <a:ext uri="{FF2B5EF4-FFF2-40B4-BE49-F238E27FC236}">
                <a16:creationId xmlns:a16="http://schemas.microsoft.com/office/drawing/2014/main" id="{CB647974-164A-F49F-E74F-E9FC7D3F3C0C}"/>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014F739-F6FC-6C01-E05D-CE1F0EE3189B}"/>
              </a:ext>
            </a:extLst>
          </p:cNvPr>
          <p:cNvSpPr>
            <a:spLocks noGrp="1"/>
          </p:cNvSpPr>
          <p:nvPr>
            <p:ph type="sldNum" sz="quarter" idx="5"/>
          </p:nvPr>
        </p:nvSpPr>
        <p:spPr/>
        <p:txBody>
          <a:bodyPr/>
          <a:lstStyle/>
          <a:p>
            <a:fld id="{1F11B1D8-8DBC-4948-B900-3BD9C4E95781}" type="slidenum">
              <a:rPr lang="fr-FR" smtClean="0"/>
              <a:pPr/>
              <a:t>68</a:t>
            </a:fld>
            <a:endParaRPr lang="fr-FR"/>
          </a:p>
        </p:txBody>
      </p:sp>
    </p:spTree>
    <p:extLst>
      <p:ext uri="{BB962C8B-B14F-4D97-AF65-F5344CB8AC3E}">
        <p14:creationId xmlns:p14="http://schemas.microsoft.com/office/powerpoint/2010/main" val="112165298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645D4738-EE9F-5DA8-377F-0A5B527534BE}"/>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946DFF5D-FF38-606F-DDCA-AC9B9F688808}"/>
              </a:ext>
            </a:extLst>
          </p:cNvPr>
          <p:cNvSpPr>
            <a:spLocks noGrp="1"/>
          </p:cNvSpPr>
          <p:nvPr>
            <p:ph type="sldNum" sz="quarter" idx="5"/>
          </p:nvPr>
        </p:nvSpPr>
        <p:spPr/>
        <p:txBody>
          <a:bodyPr/>
          <a:lstStyle/>
          <a:p>
            <a:fld id="{1F11B1D8-8DBC-4948-B900-3BD9C4E95781}" type="slidenum">
              <a:rPr lang="fr-FR" smtClean="0"/>
              <a:pPr/>
              <a:t>69</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20000"/>
          </a:bodyPr>
          <a:lstStyle/>
          <a:p>
            <a:pPr>
              <a:defRPr/>
            </a:pPr>
            <a:endParaRPr lang="fr-FR" dirty="0"/>
          </a:p>
          <a:p>
            <a:pPr>
              <a:defRPr/>
            </a:pPr>
            <a:r>
              <a:rPr lang="fr-FR" dirty="0"/>
              <a:t>Les 2 modèles associés sont :</a:t>
            </a:r>
          </a:p>
          <a:p>
            <a:pPr>
              <a:defRPr/>
            </a:pPr>
            <a:r>
              <a:rPr lang="fr-FR" b="1" dirty="0"/>
              <a:t>Le modèle conceptuel (MCD)</a:t>
            </a:r>
          </a:p>
          <a:p>
            <a:pPr>
              <a:defRPr/>
            </a:pPr>
            <a:r>
              <a:rPr lang="fr-FR" dirty="0"/>
              <a:t>	Modèle fondamental qui rend compte des structures d’organisation, des informations et des contraintes. Il est indépendant de toute « réalité » physique</a:t>
            </a:r>
          </a:p>
          <a:p>
            <a:pPr>
              <a:defRPr/>
            </a:pPr>
            <a:r>
              <a:rPr lang="fr-FR" b="1" dirty="0"/>
              <a:t>Le modèle physique (MPD) </a:t>
            </a:r>
          </a:p>
          <a:p>
            <a:pPr>
              <a:defRPr/>
            </a:pPr>
            <a:r>
              <a:rPr lang="fr-FR" dirty="0"/>
              <a:t>	Concerne le stockage physique, ainsi que l’accès aux données.</a:t>
            </a:r>
          </a:p>
          <a:p>
            <a:pPr>
              <a:defRPr/>
            </a:pPr>
            <a:r>
              <a:rPr lang="fr-FR" dirty="0"/>
              <a:t>	Ce modèle intègre la réalité de l’entreprise (choix techniques, matériel, système d’exploitation)</a:t>
            </a:r>
          </a:p>
          <a:p>
            <a:pPr marL="170477" indent="-170477">
              <a:buFont typeface="Arial" pitchFamily="34" charset="0"/>
              <a:buChar char="•"/>
              <a:defRPr/>
            </a:pPr>
            <a:r>
              <a:rPr lang="fr-FR" dirty="0"/>
              <a:t>Les tables</a:t>
            </a:r>
          </a:p>
          <a:p>
            <a:pPr>
              <a:defRPr/>
            </a:pPr>
            <a:r>
              <a:rPr lang="fr-FR" dirty="0"/>
              <a:t>	C’est l’unité fondamentale, qui stocke les données</a:t>
            </a:r>
          </a:p>
          <a:p>
            <a:pPr marL="170477" indent="-170477">
              <a:buFont typeface="Arial" pitchFamily="34" charset="0"/>
              <a:buChar char="•"/>
              <a:defRPr/>
            </a:pPr>
            <a:r>
              <a:rPr lang="fr-FR" dirty="0"/>
              <a:t>Les colonnes (champs)</a:t>
            </a:r>
          </a:p>
          <a:p>
            <a:pPr>
              <a:defRPr/>
            </a:pPr>
            <a:r>
              <a:rPr lang="fr-FR" dirty="0"/>
              <a:t>	Représente la plus petite structure logique d’une base de données.</a:t>
            </a:r>
          </a:p>
          <a:p>
            <a:pPr>
              <a:defRPr/>
            </a:pPr>
            <a:r>
              <a:rPr lang="fr-FR" dirty="0"/>
              <a:t>	C’est une structure verticale qui contient les valeurs sur chaque ligne de la table</a:t>
            </a:r>
          </a:p>
          <a:p>
            <a:pPr>
              <a:defRPr/>
            </a:pPr>
            <a:r>
              <a:rPr lang="fr-FR" dirty="0"/>
              <a:t>	Chaque champ possède un type de données U NIQUE et représentatif</a:t>
            </a:r>
          </a:p>
          <a:p>
            <a:pPr marL="170477" indent="-170477">
              <a:buFont typeface="Arial" pitchFamily="34" charset="0"/>
              <a:buChar char="•"/>
              <a:defRPr/>
            </a:pPr>
            <a:r>
              <a:rPr lang="fr-FR" dirty="0"/>
              <a:t>Les lignes</a:t>
            </a:r>
          </a:p>
          <a:p>
            <a:pPr>
              <a:defRPr/>
            </a:pPr>
            <a:r>
              <a:rPr lang="fr-FR" dirty="0"/>
              <a:t>	Collection de valeurs inscrites dans les colonnes successives d’une table.</a:t>
            </a:r>
          </a:p>
          <a:p>
            <a:pPr>
              <a:defRPr/>
            </a:pPr>
            <a:r>
              <a:rPr lang="fr-FR" dirty="0"/>
              <a:t>	L’ensemble doit former un enregistrements unique</a:t>
            </a:r>
          </a:p>
          <a:p>
            <a:pPr marL="170477" indent="-170477">
              <a:buFont typeface="Arial" pitchFamily="34" charset="0"/>
              <a:buChar char="•"/>
              <a:defRPr/>
            </a:pPr>
            <a:r>
              <a:rPr lang="fr-FR" dirty="0"/>
              <a:t>Les clés</a:t>
            </a:r>
          </a:p>
          <a:p>
            <a:pPr lvl="1">
              <a:defRPr/>
            </a:pPr>
            <a:r>
              <a:rPr lang="fr-FR" dirty="0"/>
              <a:t>	3 types de clés: Primaire (PK), étrangère (FK) et alternative (AK)</a:t>
            </a:r>
          </a:p>
          <a:p>
            <a:pPr lvl="2">
              <a:defRPr/>
            </a:pPr>
            <a:r>
              <a:rPr lang="fr-FR" dirty="0"/>
              <a:t>Ces clés seront étudiées plus loin.</a:t>
            </a:r>
          </a:p>
          <a:p>
            <a:pPr marL="170477" indent="-170477">
              <a:buFont typeface="Arial" pitchFamily="34" charset="0"/>
              <a:buChar char="•"/>
              <a:defRPr/>
            </a:pPr>
            <a:r>
              <a:rPr lang="fr-FR" dirty="0"/>
              <a:t>Les relations</a:t>
            </a:r>
          </a:p>
          <a:p>
            <a:pPr>
              <a:defRPr/>
            </a:pPr>
            <a:r>
              <a:rPr lang="fr-FR" dirty="0"/>
              <a:t>	Permettent d’unir deux tables entre elles (un client et ses commandes, un produit et ses fournisseurs, </a:t>
            </a:r>
            <a:r>
              <a:rPr lang="fr-FR" dirty="0" err="1"/>
              <a:t>etc</a:t>
            </a:r>
            <a:r>
              <a:rPr lang="fr-FR" dirty="0"/>
              <a:t>…)</a:t>
            </a:r>
          </a:p>
          <a:p>
            <a:pPr>
              <a:defRPr/>
            </a:pPr>
            <a:r>
              <a:rPr lang="fr-FR" dirty="0"/>
              <a:t>	Elles sont la plupart du temps entre PK et FK</a:t>
            </a:r>
          </a:p>
          <a:p>
            <a:pPr>
              <a:defRPr/>
            </a:pPr>
            <a:endParaRPr lang="fr-FR" dirty="0"/>
          </a:p>
          <a:p>
            <a:pPr marL="170477" indent="-170477">
              <a:buFont typeface="Arial" pitchFamily="34" charset="0"/>
              <a:buChar char="•"/>
              <a:defRPr/>
            </a:pPr>
            <a:r>
              <a:rPr lang="fr-FR" dirty="0"/>
              <a:t>Les index pour améliorer les temps de réponse</a:t>
            </a:r>
          </a:p>
          <a:p>
            <a:endParaRPr lang="fr-FR" dirty="0"/>
          </a:p>
        </p:txBody>
      </p:sp>
      <p:sp>
        <p:nvSpPr>
          <p:cNvPr id="7" name="Espace réservé du pied de page 6">
            <a:extLst>
              <a:ext uri="{FF2B5EF4-FFF2-40B4-BE49-F238E27FC236}">
                <a16:creationId xmlns:a16="http://schemas.microsoft.com/office/drawing/2014/main" id="{F69BA5FF-1EE2-4527-73BD-63C967AE0A7D}"/>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48CC34D-9780-EB9F-0608-8B53F643F211}"/>
              </a:ext>
            </a:extLst>
          </p:cNvPr>
          <p:cNvSpPr>
            <a:spLocks noGrp="1"/>
          </p:cNvSpPr>
          <p:nvPr>
            <p:ph type="sldNum" sz="quarter" idx="5"/>
          </p:nvPr>
        </p:nvSpPr>
        <p:spPr/>
        <p:txBody>
          <a:bodyPr/>
          <a:lstStyle/>
          <a:p>
            <a:fld id="{1F11B1D8-8DBC-4948-B900-3BD9C4E95781}" type="slidenum">
              <a:rPr lang="fr-FR" smtClean="0"/>
              <a:pPr/>
              <a:t>7</a:t>
            </a:fld>
            <a:endParaRPr lang="fr-F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Sous-requête : je compte le nombre de produits par couleur</a:t>
            </a:r>
          </a:p>
          <a:p>
            <a:r>
              <a:rPr lang="fr-FR" sz="800" dirty="0"/>
              <a:t>Requête principale : je fais la moyenne générale toutes couleurs confondues</a:t>
            </a:r>
          </a:p>
          <a:p>
            <a:endParaRPr lang="fr-FR" sz="800" dirty="0"/>
          </a:p>
          <a:p>
            <a:r>
              <a:rPr lang="fr-FR" sz="800" dirty="0"/>
              <a:t>Un sous-requête dans le FROM est indispensable si on doit préparer un premier traitement au données (compter le nombre de stagiaires par sessions) pour ensuite faire une requête qui va faire la moyenne. On ne peut pas faire : </a:t>
            </a:r>
            <a:r>
              <a:rPr lang="fr-FR" sz="800" dirty="0" err="1"/>
              <a:t>avg</a:t>
            </a:r>
            <a:r>
              <a:rPr lang="fr-FR" sz="800" dirty="0"/>
              <a:t>(count(</a:t>
            </a:r>
            <a:r>
              <a:rPr lang="fr-FR" sz="800" dirty="0" err="1"/>
              <a:t>clientid</a:t>
            </a:r>
            <a:r>
              <a:rPr lang="fr-FR" sz="800" dirty="0"/>
              <a:t>)) </a:t>
            </a:r>
            <a:r>
              <a:rPr lang="fr-FR" sz="800" dirty="0">
                <a:sym typeface="Wingdings" panose="05000000000000000000" pitchFamily="2" charset="2"/>
              </a:rPr>
              <a:t> c’est impossible, il faut donc décomposer le calcul en deux temps et donc deux requêtes.</a:t>
            </a:r>
            <a:endParaRPr lang="fr-FR" sz="800" dirty="0"/>
          </a:p>
          <a:p>
            <a:endParaRPr lang="fr-FR" sz="800" dirty="0"/>
          </a:p>
        </p:txBody>
      </p:sp>
      <p:sp>
        <p:nvSpPr>
          <p:cNvPr id="7" name="Espace réservé du pied de page 6">
            <a:extLst>
              <a:ext uri="{FF2B5EF4-FFF2-40B4-BE49-F238E27FC236}">
                <a16:creationId xmlns:a16="http://schemas.microsoft.com/office/drawing/2014/main" id="{38CC08E5-931B-36BE-C86F-2FF5E3B679DE}"/>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FF1AD75-9FFF-6A3D-F88C-D92795F45F7E}"/>
              </a:ext>
            </a:extLst>
          </p:cNvPr>
          <p:cNvSpPr>
            <a:spLocks noGrp="1"/>
          </p:cNvSpPr>
          <p:nvPr>
            <p:ph type="sldNum" sz="quarter" idx="5"/>
          </p:nvPr>
        </p:nvSpPr>
        <p:spPr/>
        <p:txBody>
          <a:bodyPr/>
          <a:lstStyle/>
          <a:p>
            <a:fld id="{1F11B1D8-8DBC-4948-B900-3BD9C4E95781}" type="slidenum">
              <a:rPr lang="fr-FR" smtClean="0"/>
              <a:pPr/>
              <a:t>70</a:t>
            </a:fld>
            <a:endParaRPr lang="fr-F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100" dirty="0"/>
              <a:t>La sous-requête dans le SELECT va permettre de rapporter un résultat global de la table ou d’une autre table dans une requête qui affiche plusieurs lignes par année, clients ou autres (GROUP BY).</a:t>
            </a:r>
          </a:p>
          <a:p>
            <a:r>
              <a:rPr lang="fr-FR" sz="1100" dirty="0"/>
              <a:t>On pourra donc ensuite comparer la somme du client face à la moyenne des clients et effectuer un filtre (</a:t>
            </a:r>
            <a:r>
              <a:rPr lang="fr-FR" sz="1100" dirty="0" err="1"/>
              <a:t>having</a:t>
            </a:r>
            <a:r>
              <a:rPr lang="fr-FR" sz="1100" dirty="0"/>
              <a:t>) si besoin d’en prendre que certains en fonction de leurs résultats et de la moyenne générale.</a:t>
            </a:r>
          </a:p>
          <a:p>
            <a:endParaRPr lang="fr-FR" sz="1100" dirty="0"/>
          </a:p>
          <a:p>
            <a:r>
              <a:rPr lang="fr-FR" sz="1100" dirty="0"/>
              <a:t>select</a:t>
            </a:r>
          </a:p>
          <a:p>
            <a:r>
              <a:rPr lang="fr-FR" sz="1100" dirty="0" err="1"/>
              <a:t>DC.CustomerKey</a:t>
            </a:r>
            <a:r>
              <a:rPr lang="fr-FR" sz="1100" dirty="0"/>
              <a:t>,</a:t>
            </a:r>
          </a:p>
          <a:p>
            <a:r>
              <a:rPr lang="fr-FR" sz="1100" dirty="0" err="1"/>
              <a:t>DC.LastName</a:t>
            </a:r>
            <a:r>
              <a:rPr lang="fr-FR" sz="1100" dirty="0"/>
              <a:t>,</a:t>
            </a:r>
          </a:p>
          <a:p>
            <a:r>
              <a:rPr lang="fr-FR" sz="1100" dirty="0" err="1"/>
              <a:t>avg</a:t>
            </a:r>
            <a:r>
              <a:rPr lang="fr-FR" sz="1100" dirty="0"/>
              <a:t>(</a:t>
            </a:r>
            <a:r>
              <a:rPr lang="fr-FR" sz="1100" dirty="0" err="1"/>
              <a:t>salesamount</a:t>
            </a:r>
            <a:r>
              <a:rPr lang="fr-FR" sz="1100" dirty="0"/>
              <a:t>) as 'moyenne </a:t>
            </a:r>
            <a:r>
              <a:rPr lang="fr-FR" sz="1100" dirty="0" err="1"/>
              <a:t>cus</a:t>
            </a:r>
            <a:r>
              <a:rPr lang="fr-FR" sz="1100" dirty="0"/>
              <a:t>',</a:t>
            </a:r>
          </a:p>
          <a:p>
            <a:r>
              <a:rPr lang="en-US" sz="1100" dirty="0"/>
              <a:t>(select </a:t>
            </a:r>
            <a:r>
              <a:rPr lang="en-US" sz="1100" dirty="0" err="1"/>
              <a:t>avg</a:t>
            </a:r>
            <a:r>
              <a:rPr lang="en-US" sz="1100" dirty="0"/>
              <a:t>(</a:t>
            </a:r>
            <a:r>
              <a:rPr lang="en-US" sz="1100" dirty="0" err="1"/>
              <a:t>salesamount</a:t>
            </a:r>
            <a:r>
              <a:rPr lang="en-US" sz="1100" dirty="0"/>
              <a:t>) from </a:t>
            </a:r>
            <a:r>
              <a:rPr lang="en-US" sz="1100" dirty="0" err="1"/>
              <a:t>FactOnlineSales</a:t>
            </a:r>
            <a:r>
              <a:rPr lang="en-US" sz="1100" dirty="0"/>
              <a:t>)  as '</a:t>
            </a:r>
            <a:r>
              <a:rPr lang="en-US" sz="1100" dirty="0" err="1"/>
              <a:t>moy_gnrle_VL</a:t>
            </a:r>
            <a:r>
              <a:rPr lang="en-US" sz="1100" dirty="0"/>
              <a:t>',</a:t>
            </a:r>
          </a:p>
          <a:p>
            <a:r>
              <a:rPr lang="en-US" sz="1100" dirty="0"/>
              <a:t>(select </a:t>
            </a:r>
            <a:r>
              <a:rPr lang="en-US" sz="1100" dirty="0" err="1"/>
              <a:t>avg</a:t>
            </a:r>
            <a:r>
              <a:rPr lang="en-US" sz="1100" dirty="0"/>
              <a:t>(</a:t>
            </a:r>
            <a:r>
              <a:rPr lang="en-US" sz="1100" dirty="0" err="1"/>
              <a:t>salesamount</a:t>
            </a:r>
            <a:r>
              <a:rPr lang="en-US" sz="1100" dirty="0"/>
              <a:t>) from </a:t>
            </a:r>
            <a:r>
              <a:rPr lang="en-US" sz="1100" dirty="0" err="1"/>
              <a:t>FactSales</a:t>
            </a:r>
            <a:r>
              <a:rPr lang="en-US" sz="1100" dirty="0"/>
              <a:t>)  as '</a:t>
            </a:r>
            <a:r>
              <a:rPr lang="en-US" sz="1100" dirty="0" err="1"/>
              <a:t>moy_gnrle_VM</a:t>
            </a:r>
            <a:r>
              <a:rPr lang="en-US" sz="1100" dirty="0"/>
              <a:t>'</a:t>
            </a:r>
          </a:p>
          <a:p>
            <a:r>
              <a:rPr lang="en-US" sz="1100" dirty="0"/>
              <a:t>from </a:t>
            </a:r>
            <a:r>
              <a:rPr lang="en-US" sz="1100" dirty="0" err="1"/>
              <a:t>FactOnlineSales</a:t>
            </a:r>
            <a:r>
              <a:rPr lang="en-US" sz="1100" dirty="0"/>
              <a:t> FOS join </a:t>
            </a:r>
            <a:r>
              <a:rPr lang="en-US" sz="1100" dirty="0" err="1"/>
              <a:t>DimCustomer</a:t>
            </a:r>
            <a:r>
              <a:rPr lang="en-US" sz="1100" dirty="0"/>
              <a:t> DC</a:t>
            </a:r>
          </a:p>
          <a:p>
            <a:r>
              <a:rPr lang="fr-FR" sz="1100" dirty="0"/>
              <a:t>         on </a:t>
            </a:r>
            <a:r>
              <a:rPr lang="fr-FR" sz="1100" dirty="0" err="1"/>
              <a:t>FOS.CustomerKey</a:t>
            </a:r>
            <a:r>
              <a:rPr lang="fr-FR" sz="1100" dirty="0"/>
              <a:t>=</a:t>
            </a:r>
            <a:r>
              <a:rPr lang="fr-FR" sz="1100" dirty="0" err="1"/>
              <a:t>DC.CustomerKey</a:t>
            </a:r>
            <a:endParaRPr lang="fr-FR" sz="1100" dirty="0"/>
          </a:p>
          <a:p>
            <a:r>
              <a:rPr lang="fr-FR" sz="1100" dirty="0"/>
              <a:t>group by </a:t>
            </a:r>
            <a:r>
              <a:rPr lang="fr-FR" sz="1100" dirty="0" err="1"/>
              <a:t>DC.CustomerKey</a:t>
            </a:r>
            <a:r>
              <a:rPr lang="fr-FR" sz="1100" dirty="0"/>
              <a:t>, </a:t>
            </a:r>
            <a:r>
              <a:rPr lang="fr-FR" sz="1100" dirty="0" err="1"/>
              <a:t>DC.LastName</a:t>
            </a:r>
            <a:endParaRPr lang="fr-FR" sz="1100" dirty="0"/>
          </a:p>
          <a:p>
            <a:r>
              <a:rPr lang="en-US" sz="1100" dirty="0"/>
              <a:t>HAVING avg(</a:t>
            </a:r>
            <a:r>
              <a:rPr lang="en-US" sz="1100" dirty="0" err="1"/>
              <a:t>salesamount</a:t>
            </a:r>
            <a:r>
              <a:rPr lang="en-US" sz="1100" dirty="0"/>
              <a:t>) &gt; (select avg(</a:t>
            </a:r>
            <a:r>
              <a:rPr lang="en-US" sz="1100" dirty="0" err="1"/>
              <a:t>salesamount</a:t>
            </a:r>
            <a:r>
              <a:rPr lang="en-US" sz="1100" dirty="0"/>
              <a:t>) from </a:t>
            </a:r>
            <a:r>
              <a:rPr lang="en-US" sz="1100" dirty="0" err="1"/>
              <a:t>FactOnlineSales</a:t>
            </a:r>
            <a:r>
              <a:rPr lang="en-US" sz="1100" dirty="0"/>
              <a:t>)</a:t>
            </a:r>
          </a:p>
          <a:p>
            <a:endParaRPr lang="fr-FR" sz="800" dirty="0"/>
          </a:p>
        </p:txBody>
      </p:sp>
      <p:sp>
        <p:nvSpPr>
          <p:cNvPr id="7" name="Espace réservé du pied de page 6">
            <a:extLst>
              <a:ext uri="{FF2B5EF4-FFF2-40B4-BE49-F238E27FC236}">
                <a16:creationId xmlns:a16="http://schemas.microsoft.com/office/drawing/2014/main" id="{141DC8B8-B6AE-6166-0906-E98E27E91D70}"/>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70DED43D-D346-857B-BCEF-B5C6CC3323AE}"/>
              </a:ext>
            </a:extLst>
          </p:cNvPr>
          <p:cNvSpPr>
            <a:spLocks noGrp="1"/>
          </p:cNvSpPr>
          <p:nvPr>
            <p:ph type="sldNum" sz="quarter" idx="5"/>
          </p:nvPr>
        </p:nvSpPr>
        <p:spPr/>
        <p:txBody>
          <a:bodyPr/>
          <a:lstStyle/>
          <a:p>
            <a:fld id="{1F11B1D8-8DBC-4948-B900-3BD9C4E95781}" type="slidenum">
              <a:rPr lang="fr-FR" smtClean="0"/>
              <a:pPr/>
              <a:t>71</a:t>
            </a:fld>
            <a:endParaRPr lang="fr-F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7" name="Espace réservé du pied de page 6">
            <a:extLst>
              <a:ext uri="{FF2B5EF4-FFF2-40B4-BE49-F238E27FC236}">
                <a16:creationId xmlns:a16="http://schemas.microsoft.com/office/drawing/2014/main" id="{E9AA4FA6-980A-8914-C535-2BC79DABD68C}"/>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CA1EF3F8-34EB-F69C-CE31-6CA7849275C2}"/>
              </a:ext>
            </a:extLst>
          </p:cNvPr>
          <p:cNvSpPr>
            <a:spLocks noGrp="1"/>
          </p:cNvSpPr>
          <p:nvPr>
            <p:ph type="sldNum" sz="quarter" idx="5"/>
          </p:nvPr>
        </p:nvSpPr>
        <p:spPr/>
        <p:txBody>
          <a:bodyPr/>
          <a:lstStyle/>
          <a:p>
            <a:fld id="{1F11B1D8-8DBC-4948-B900-3BD9C4E95781}" type="slidenum">
              <a:rPr lang="fr-FR" smtClean="0"/>
              <a:pPr/>
              <a:t>72</a:t>
            </a:fld>
            <a:endParaRPr lang="fr-FR"/>
          </a:p>
        </p:txBody>
      </p:sp>
    </p:spTree>
    <p:extLst>
      <p:ext uri="{BB962C8B-B14F-4D97-AF65-F5344CB8AC3E}">
        <p14:creationId xmlns:p14="http://schemas.microsoft.com/office/powerpoint/2010/main" val="281211591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7BCE354B-7909-FFDB-FCC4-8E9B9C9047E0}"/>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CCAAAE3D-AFA1-9E60-9FB1-AAE8F5CF2370}"/>
              </a:ext>
            </a:extLst>
          </p:cNvPr>
          <p:cNvSpPr>
            <a:spLocks noGrp="1"/>
          </p:cNvSpPr>
          <p:nvPr>
            <p:ph type="sldNum" sz="quarter" idx="5"/>
          </p:nvPr>
        </p:nvSpPr>
        <p:spPr/>
        <p:txBody>
          <a:bodyPr/>
          <a:lstStyle/>
          <a:p>
            <a:fld id="{1F11B1D8-8DBC-4948-B900-3BD9C4E95781}" type="slidenum">
              <a:rPr lang="fr-FR" smtClean="0"/>
              <a:pPr/>
              <a:t>73</a:t>
            </a:fld>
            <a:endParaRPr lang="fr-F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E36A5641-4CE9-3A66-663E-484B85331A8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25779364-607A-B47F-9C9D-2D25817F8068}"/>
              </a:ext>
            </a:extLst>
          </p:cNvPr>
          <p:cNvSpPr>
            <a:spLocks noGrp="1"/>
          </p:cNvSpPr>
          <p:nvPr>
            <p:ph type="sldNum" sz="quarter" idx="5"/>
          </p:nvPr>
        </p:nvSpPr>
        <p:spPr/>
        <p:txBody>
          <a:bodyPr/>
          <a:lstStyle/>
          <a:p>
            <a:fld id="{1F11B1D8-8DBC-4948-B900-3BD9C4E95781}" type="slidenum">
              <a:rPr lang="fr-FR" smtClean="0"/>
              <a:pPr/>
              <a:t>74</a:t>
            </a:fld>
            <a:endParaRPr lang="fr-F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F34BCA8F-5C64-ABA3-ECB5-FAE8407ED47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BA97DEB-09C6-FEAE-6820-5F3AC6B16335}"/>
              </a:ext>
            </a:extLst>
          </p:cNvPr>
          <p:cNvSpPr>
            <a:spLocks noGrp="1"/>
          </p:cNvSpPr>
          <p:nvPr>
            <p:ph type="sldNum" sz="quarter" idx="5"/>
          </p:nvPr>
        </p:nvSpPr>
        <p:spPr/>
        <p:txBody>
          <a:bodyPr/>
          <a:lstStyle/>
          <a:p>
            <a:fld id="{1F11B1D8-8DBC-4948-B900-3BD9C4E95781}" type="slidenum">
              <a:rPr lang="fr-FR" smtClean="0"/>
              <a:pPr/>
              <a:t>75</a:t>
            </a:fld>
            <a:endParaRPr lang="fr-F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E432FB49-AE92-67AE-A0F6-5B5DDF7D16EC}"/>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81E51AC2-B7A5-4623-A42E-0EE8DB631CE6}"/>
              </a:ext>
            </a:extLst>
          </p:cNvPr>
          <p:cNvSpPr>
            <a:spLocks noGrp="1"/>
          </p:cNvSpPr>
          <p:nvPr>
            <p:ph type="sldNum" sz="quarter" idx="5"/>
          </p:nvPr>
        </p:nvSpPr>
        <p:spPr/>
        <p:txBody>
          <a:bodyPr/>
          <a:lstStyle/>
          <a:p>
            <a:fld id="{1F11B1D8-8DBC-4948-B900-3BD9C4E95781}" type="slidenum">
              <a:rPr lang="fr-FR" smtClean="0"/>
              <a:pPr/>
              <a:t>76</a:t>
            </a:fld>
            <a:endParaRPr lang="fr-F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299FB642-A3BD-C6E6-8C39-966C25C93408}"/>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DC0DA2CE-BC1B-6BAD-09E8-AAE133C25700}"/>
              </a:ext>
            </a:extLst>
          </p:cNvPr>
          <p:cNvSpPr>
            <a:spLocks noGrp="1"/>
          </p:cNvSpPr>
          <p:nvPr>
            <p:ph type="sldNum" sz="quarter" idx="5"/>
          </p:nvPr>
        </p:nvSpPr>
        <p:spPr/>
        <p:txBody>
          <a:bodyPr/>
          <a:lstStyle/>
          <a:p>
            <a:fld id="{1F11B1D8-8DBC-4948-B900-3BD9C4E95781}" type="slidenum">
              <a:rPr lang="fr-FR" smtClean="0"/>
              <a:pPr/>
              <a:t>77</a:t>
            </a:fld>
            <a:endParaRPr lang="fr-FR"/>
          </a:p>
        </p:txBody>
      </p:sp>
    </p:spTree>
    <p:extLst>
      <p:ext uri="{BB962C8B-B14F-4D97-AF65-F5344CB8AC3E}">
        <p14:creationId xmlns:p14="http://schemas.microsoft.com/office/powerpoint/2010/main" val="294306656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03743461-0C58-4211-3F30-19957C3F693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63E6432-BAB7-39BE-DD05-844959497AAE}"/>
              </a:ext>
            </a:extLst>
          </p:cNvPr>
          <p:cNvSpPr>
            <a:spLocks noGrp="1"/>
          </p:cNvSpPr>
          <p:nvPr>
            <p:ph type="sldNum" sz="quarter" idx="5"/>
          </p:nvPr>
        </p:nvSpPr>
        <p:spPr/>
        <p:txBody>
          <a:bodyPr/>
          <a:lstStyle/>
          <a:p>
            <a:fld id="{1F11B1D8-8DBC-4948-B900-3BD9C4E95781}" type="slidenum">
              <a:rPr lang="fr-FR" smtClean="0"/>
              <a:pPr/>
              <a:t>78</a:t>
            </a:fld>
            <a:endParaRPr lang="fr-FR"/>
          </a:p>
        </p:txBody>
      </p:sp>
    </p:spTree>
    <p:extLst>
      <p:ext uri="{BB962C8B-B14F-4D97-AF65-F5344CB8AC3E}">
        <p14:creationId xmlns:p14="http://schemas.microsoft.com/office/powerpoint/2010/main" val="131007942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3E0342C1-14DB-4B87-1739-052D61411B25}"/>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13B3DBF-62CF-A158-C5CF-1719D23122DF}"/>
              </a:ext>
            </a:extLst>
          </p:cNvPr>
          <p:cNvSpPr>
            <a:spLocks noGrp="1"/>
          </p:cNvSpPr>
          <p:nvPr>
            <p:ph type="sldNum" sz="quarter" idx="5"/>
          </p:nvPr>
        </p:nvSpPr>
        <p:spPr/>
        <p:txBody>
          <a:bodyPr/>
          <a:lstStyle/>
          <a:p>
            <a:fld id="{1F11B1D8-8DBC-4948-B900-3BD9C4E95781}" type="slidenum">
              <a:rPr lang="fr-FR" smtClean="0"/>
              <a:pPr/>
              <a:t>79</a:t>
            </a:fld>
            <a:endParaRPr lang="fr-FR"/>
          </a:p>
        </p:txBody>
      </p:sp>
    </p:spTree>
    <p:extLst>
      <p:ext uri="{BB962C8B-B14F-4D97-AF65-F5344CB8AC3E}">
        <p14:creationId xmlns:p14="http://schemas.microsoft.com/office/powerpoint/2010/main" val="1235357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BFE0250A-0268-225A-060A-A7B75D3EDDA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F3E067C6-B6C5-FBA7-5FFA-27B1946848A3}"/>
              </a:ext>
            </a:extLst>
          </p:cNvPr>
          <p:cNvSpPr>
            <a:spLocks noGrp="1"/>
          </p:cNvSpPr>
          <p:nvPr>
            <p:ph type="sldNum" sz="quarter" idx="5"/>
          </p:nvPr>
        </p:nvSpPr>
        <p:spPr/>
        <p:txBody>
          <a:bodyPr/>
          <a:lstStyle/>
          <a:p>
            <a:fld id="{1F11B1D8-8DBC-4948-B900-3BD9C4E95781}" type="slidenum">
              <a:rPr lang="fr-FR" smtClean="0"/>
              <a:pPr/>
              <a:t>8</a:t>
            </a:fld>
            <a:endParaRPr lang="fr-F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40B806B2-74D3-43EA-DCE6-C2D18E3F2E72}"/>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980B3B8E-B23E-E040-5EBF-470D406A32D2}"/>
              </a:ext>
            </a:extLst>
          </p:cNvPr>
          <p:cNvSpPr>
            <a:spLocks noGrp="1"/>
          </p:cNvSpPr>
          <p:nvPr>
            <p:ph type="sldNum" sz="quarter" idx="5"/>
          </p:nvPr>
        </p:nvSpPr>
        <p:spPr/>
        <p:txBody>
          <a:bodyPr/>
          <a:lstStyle/>
          <a:p>
            <a:fld id="{1F11B1D8-8DBC-4948-B900-3BD9C4E95781}" type="slidenum">
              <a:rPr lang="fr-FR" smtClean="0"/>
              <a:pPr/>
              <a:t>80</a:t>
            </a:fld>
            <a:endParaRPr lang="fr-FR"/>
          </a:p>
        </p:txBody>
      </p:sp>
    </p:spTree>
    <p:extLst>
      <p:ext uri="{BB962C8B-B14F-4D97-AF65-F5344CB8AC3E}">
        <p14:creationId xmlns:p14="http://schemas.microsoft.com/office/powerpoint/2010/main" val="34427882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831236DF-321D-3E95-5B67-22141D79B53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355E5DD4-3EE2-047B-047D-BF4264A7E1F3}"/>
              </a:ext>
            </a:extLst>
          </p:cNvPr>
          <p:cNvSpPr>
            <a:spLocks noGrp="1"/>
          </p:cNvSpPr>
          <p:nvPr>
            <p:ph type="sldNum" sz="quarter" idx="5"/>
          </p:nvPr>
        </p:nvSpPr>
        <p:spPr/>
        <p:txBody>
          <a:bodyPr/>
          <a:lstStyle/>
          <a:p>
            <a:fld id="{1F11B1D8-8DBC-4948-B900-3BD9C4E95781}" type="slidenum">
              <a:rPr lang="fr-FR" smtClean="0"/>
              <a:pPr/>
              <a:t>81</a:t>
            </a:fld>
            <a:endParaRPr lang="fr-F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DAEB7468-78A0-6561-2528-8C64A24E1268}"/>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D20080D-3B5E-67D8-B14A-0854B47F0153}"/>
              </a:ext>
            </a:extLst>
          </p:cNvPr>
          <p:cNvSpPr>
            <a:spLocks noGrp="1"/>
          </p:cNvSpPr>
          <p:nvPr>
            <p:ph type="sldNum" sz="quarter" idx="5"/>
          </p:nvPr>
        </p:nvSpPr>
        <p:spPr/>
        <p:txBody>
          <a:bodyPr/>
          <a:lstStyle/>
          <a:p>
            <a:fld id="{1F11B1D8-8DBC-4948-B900-3BD9C4E95781}" type="slidenum">
              <a:rPr lang="fr-FR" smtClean="0"/>
              <a:pPr/>
              <a:t>82</a:t>
            </a:fld>
            <a:endParaRPr lang="fr-FR"/>
          </a:p>
        </p:txBody>
      </p:sp>
    </p:spTree>
    <p:extLst>
      <p:ext uri="{BB962C8B-B14F-4D97-AF65-F5344CB8AC3E}">
        <p14:creationId xmlns:p14="http://schemas.microsoft.com/office/powerpoint/2010/main" val="313138129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5775261D-C919-C9FA-3B81-98A884EE1B10}"/>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993791DD-100B-7B67-B972-10AC99BA462C}"/>
              </a:ext>
            </a:extLst>
          </p:cNvPr>
          <p:cNvSpPr>
            <a:spLocks noGrp="1"/>
          </p:cNvSpPr>
          <p:nvPr>
            <p:ph type="sldNum" sz="quarter" idx="5"/>
          </p:nvPr>
        </p:nvSpPr>
        <p:spPr/>
        <p:txBody>
          <a:bodyPr/>
          <a:lstStyle/>
          <a:p>
            <a:fld id="{1F11B1D8-8DBC-4948-B900-3BD9C4E95781}" type="slidenum">
              <a:rPr lang="fr-FR" smtClean="0"/>
              <a:pPr/>
              <a:t>83</a:t>
            </a:fld>
            <a:endParaRPr lang="fr-F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D8B116B6-D952-3A3F-684C-99D9D9129512}"/>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8C0CAC2-3D5C-BC78-3FC9-08039ADB578A}"/>
              </a:ext>
            </a:extLst>
          </p:cNvPr>
          <p:cNvSpPr>
            <a:spLocks noGrp="1"/>
          </p:cNvSpPr>
          <p:nvPr>
            <p:ph type="sldNum" sz="quarter" idx="5"/>
          </p:nvPr>
        </p:nvSpPr>
        <p:spPr/>
        <p:txBody>
          <a:bodyPr/>
          <a:lstStyle/>
          <a:p>
            <a:fld id="{1F11B1D8-8DBC-4948-B900-3BD9C4E95781}" type="slidenum">
              <a:rPr lang="fr-FR" smtClean="0"/>
              <a:pPr/>
              <a:t>84</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6F503985-30C0-FE9E-31A1-EE028E34BA4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D533EEA-FF77-D95B-6E8D-B298425DC919}"/>
              </a:ext>
            </a:extLst>
          </p:cNvPr>
          <p:cNvSpPr>
            <a:spLocks noGrp="1"/>
          </p:cNvSpPr>
          <p:nvPr>
            <p:ph type="sldNum" sz="quarter" idx="5"/>
          </p:nvPr>
        </p:nvSpPr>
        <p:spPr/>
        <p:txBody>
          <a:bodyPr/>
          <a:lstStyle/>
          <a:p>
            <a:fld id="{1F11B1D8-8DBC-4948-B900-3BD9C4E95781}" type="slidenum">
              <a:rPr lang="fr-FR" smtClean="0"/>
              <a:pPr/>
              <a:t>9</a:t>
            </a:fld>
            <a:endParaRPr lang="fr-FR"/>
          </a:p>
        </p:txBody>
      </p:sp>
    </p:spTree>
    <p:extLst>
      <p:ext uri="{BB962C8B-B14F-4D97-AF65-F5344CB8AC3E}">
        <p14:creationId xmlns:p14="http://schemas.microsoft.com/office/powerpoint/2010/main" val="1568928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4" name="Titre 13"/>
          <p:cNvSpPr>
            <a:spLocks noGrp="1"/>
          </p:cNvSpPr>
          <p:nvPr>
            <p:ph type="ctrTitle"/>
          </p:nvPr>
        </p:nvSpPr>
        <p:spPr>
          <a:xfrm>
            <a:off x="1432560" y="359898"/>
            <a:ext cx="7406640" cy="1472184"/>
          </a:xfrm>
        </p:spPr>
        <p:txBody>
          <a:bodyPr anchor="b"/>
          <a:lstStyle>
            <a:lvl1pPr algn="l">
              <a:defRPr/>
            </a:lvl1pPr>
            <a:extLst/>
          </a:lstStyle>
          <a:p>
            <a:r>
              <a:rPr kumimoji="0" lang="fr-FR"/>
              <a:t>Cliquez pour modifier le style du titre</a:t>
            </a:r>
            <a:endParaRPr kumimoji="0" lang="en-US"/>
          </a:p>
        </p:txBody>
      </p:sp>
      <p:sp>
        <p:nvSpPr>
          <p:cNvPr id="22" name="Sous-titr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a:t>Cliquez pour modifier le style des sous-titres du masque</a:t>
            </a:r>
            <a:endParaRPr kumimoji="0" lang="en-US"/>
          </a:p>
        </p:txBody>
      </p:sp>
      <p:sp>
        <p:nvSpPr>
          <p:cNvPr id="7" name="Espace réservé de la date 6"/>
          <p:cNvSpPr>
            <a:spLocks noGrp="1"/>
          </p:cNvSpPr>
          <p:nvPr>
            <p:ph type="dt" sz="half" idx="10"/>
          </p:nvPr>
        </p:nvSpPr>
        <p:spPr/>
        <p:txBody>
          <a:bodyPr/>
          <a:lstStyle/>
          <a:p>
            <a:fld id="{478B3A6D-C043-4878-BB8E-AB498A839A7E}" type="datetime1">
              <a:rPr lang="fr-FR" smtClean="0"/>
              <a:t>13/06/2025</a:t>
            </a:fld>
            <a:endParaRPr lang="fr-FR"/>
          </a:p>
        </p:txBody>
      </p:sp>
      <p:sp>
        <p:nvSpPr>
          <p:cNvPr id="20" name="Espace réservé du pied de page 19"/>
          <p:cNvSpPr>
            <a:spLocks noGrp="1"/>
          </p:cNvSpPr>
          <p:nvPr>
            <p:ph type="ftr" sz="quarter" idx="11"/>
          </p:nvPr>
        </p:nvSpPr>
        <p:spPr/>
        <p:txBody>
          <a:bodyPr/>
          <a:lstStyle/>
          <a:p>
            <a:endParaRPr lang="fr-FR"/>
          </a:p>
        </p:txBody>
      </p:sp>
      <p:sp>
        <p:nvSpPr>
          <p:cNvPr id="10" name="Espace réservé du numéro de diapositive 9"/>
          <p:cNvSpPr>
            <a:spLocks noGrp="1"/>
          </p:cNvSpPr>
          <p:nvPr>
            <p:ph type="sldNum" sz="quarter" idx="12"/>
          </p:nvPr>
        </p:nvSpPr>
        <p:spPr/>
        <p:txBody>
          <a:bodyPr/>
          <a:lstStyle/>
          <a:p>
            <a:fld id="{6587D2DD-EBBC-47E7-9E6A-8D97EC9AED78}" type="slidenum">
              <a:rPr lang="fr-FR" smtClean="0"/>
              <a:pPr/>
              <a:t>‹N°›</a:t>
            </a:fld>
            <a:endParaRPr lang="fr-FR"/>
          </a:p>
        </p:txBody>
      </p:sp>
      <p:sp>
        <p:nvSpPr>
          <p:cNvPr id="8" name="El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El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A9B97A5E-1B3B-4B0F-811A-19A95DC3E961}" type="datetime1">
              <a:rPr lang="fr-FR" smtClean="0"/>
              <a:t>13/06/2025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274639"/>
            <a:ext cx="1828800" cy="5851525"/>
          </a:xfrm>
        </p:spPr>
        <p:txBody>
          <a:bodyPr vert="eaVert"/>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a:xfrm>
            <a:off x="1143000" y="274640"/>
            <a:ext cx="5562600" cy="5851525"/>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89E0ECAD-65FC-483C-A712-B409D1CA4651}" type="datetime1">
              <a:rPr lang="fr-FR" smtClean="0"/>
              <a:t>13/06/2025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E6A14E2C-76AF-4C5A-815C-98E4EAE15203}" type="datetime1">
              <a:rPr lang="fr-FR" smtClean="0"/>
              <a:t>13/06/2025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fr-FR"/>
              <a:t>Cliquez pour modifier le style du titre</a:t>
            </a:r>
            <a:endParaRPr kumimoji="0" lang="en-US"/>
          </a:p>
        </p:txBody>
      </p:sp>
      <p:sp>
        <p:nvSpPr>
          <p:cNvPr id="3" name="Espace réservé du texte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a:t>Cliquez pour modifier les styles du texte du masque</a:t>
            </a:r>
          </a:p>
        </p:txBody>
      </p:sp>
      <p:sp>
        <p:nvSpPr>
          <p:cNvPr id="4" name="Espace réservé de la date 3"/>
          <p:cNvSpPr>
            <a:spLocks noGrp="1"/>
          </p:cNvSpPr>
          <p:nvPr>
            <p:ph type="dt" sz="half" idx="10"/>
          </p:nvPr>
        </p:nvSpPr>
        <p:spPr/>
        <p:txBody>
          <a:bodyPr/>
          <a:lstStyle/>
          <a:p>
            <a:fld id="{661220A6-6D66-4A56-9F72-5C9E8892E31C}" type="datetime1">
              <a:rPr lang="fr-FR" smtClean="0"/>
              <a:t>13/06/2025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87D2DD-EBBC-47E7-9E6A-8D97EC9AED78}" type="slidenum">
              <a:rPr lang="fr-FR" smtClean="0"/>
              <a:pPr/>
              <a:t>‹N°›</a:t>
            </a:fld>
            <a:endParaRPr lang="fr-F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Ellips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Ellips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lstStyle/>
          <a:p>
            <a:r>
              <a:rPr kumimoji="0" lang="fr-FR"/>
              <a:t>Cliquez pour modifier le style du titre</a:t>
            </a:r>
            <a:endParaRPr kumimoji="0" lang="en-US"/>
          </a:p>
        </p:txBody>
      </p:sp>
      <p:sp>
        <p:nvSpPr>
          <p:cNvPr id="3" name="Espace réservé du contenu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u contenu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BF0241DD-8608-40C8-A052-E345087D3035}" type="datetime1">
              <a:rPr lang="fr-FR" smtClean="0"/>
              <a:t>13/06/2025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fr-FR"/>
              <a:t>Cliquez pour modifier le style du titre</a:t>
            </a:r>
            <a:endParaRPr kumimoji="0" lang="en-US"/>
          </a:p>
        </p:txBody>
      </p:sp>
      <p:sp>
        <p:nvSpPr>
          <p:cNvPr id="3" name="Espace réservé du texte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a:t>Cliquez pour modifier les styles du texte du masque</a:t>
            </a:r>
          </a:p>
        </p:txBody>
      </p:sp>
      <p:sp>
        <p:nvSpPr>
          <p:cNvPr id="4" name="Espace réservé du texte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a:t>Cliquez pour modifier les styles du texte du masque</a:t>
            </a:r>
          </a:p>
        </p:txBody>
      </p:sp>
      <p:sp>
        <p:nvSpPr>
          <p:cNvPr id="5" name="Espace réservé du contenu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6" name="Espace réservé du contenu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Espace réservé de la date 6"/>
          <p:cNvSpPr>
            <a:spLocks noGrp="1"/>
          </p:cNvSpPr>
          <p:nvPr>
            <p:ph type="dt" sz="half" idx="10"/>
          </p:nvPr>
        </p:nvSpPr>
        <p:spPr/>
        <p:txBody>
          <a:bodyPr/>
          <a:lstStyle/>
          <a:p>
            <a:fld id="{75765FF0-B2BB-4AC4-AF8E-29B65342D003}" type="datetime1">
              <a:rPr lang="fr-FR" smtClean="0"/>
              <a:t>13/06/2025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nchor="ctr"/>
          <a:lstStyle/>
          <a:p>
            <a:r>
              <a:rPr kumimoji="0" lang="fr-FR"/>
              <a:t>Cliquez pour modifier le style du titre</a:t>
            </a:r>
            <a:endParaRPr kumimoji="0" lang="en-US"/>
          </a:p>
        </p:txBody>
      </p:sp>
      <p:sp>
        <p:nvSpPr>
          <p:cNvPr id="3" name="Espace réservé de la date 2"/>
          <p:cNvSpPr>
            <a:spLocks noGrp="1"/>
          </p:cNvSpPr>
          <p:nvPr>
            <p:ph type="dt" sz="half" idx="10"/>
          </p:nvPr>
        </p:nvSpPr>
        <p:spPr/>
        <p:txBody>
          <a:bodyPr/>
          <a:lstStyle/>
          <a:p>
            <a:fld id="{7199A812-1D59-4285-85A1-C9B59B781E0F}" type="datetime1">
              <a:rPr lang="fr-FR" smtClean="0"/>
              <a:t>13/06/2025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Espace réservé de la date 1"/>
          <p:cNvSpPr>
            <a:spLocks noGrp="1"/>
          </p:cNvSpPr>
          <p:nvPr>
            <p:ph type="dt" sz="half" idx="10"/>
          </p:nvPr>
        </p:nvSpPr>
        <p:spPr/>
        <p:txBody>
          <a:bodyPr/>
          <a:lstStyle/>
          <a:p>
            <a:fld id="{1F5BBF84-D5A7-459A-BADC-22D3493866C4}" type="datetime1">
              <a:rPr lang="fr-FR" smtClean="0"/>
              <a:t>13/06/2025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587D2DD-EBBC-47E7-9E6A-8D97EC9AED78}" type="slidenum">
              <a:rPr lang="fr-FR" smtClean="0"/>
              <a:pPr/>
              <a:t>‹N°›</a:t>
            </a:fld>
            <a:endParaRPr lang="fr-F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fr-FR"/>
              <a:t>Cliquez pour modifier le style du titre</a:t>
            </a:r>
            <a:endParaRPr kumimoji="0" lang="en-US"/>
          </a:p>
        </p:txBody>
      </p:sp>
      <p:sp>
        <p:nvSpPr>
          <p:cNvPr id="3" name="Espace réservé du texte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a:t>Cliquez pour modifier les styles du texte du masque</a:t>
            </a:r>
          </a:p>
        </p:txBody>
      </p:sp>
      <p:sp>
        <p:nvSpPr>
          <p:cNvPr id="4" name="Espace réservé du contenu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95C36A8B-5B1A-4B15-A6D5-A5E709C3F1A1}" type="datetime1">
              <a:rPr lang="fr-FR" smtClean="0"/>
              <a:t>13/06/2025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fr-FR"/>
              <a:t>Cliquez pour modifier le style du titre</a:t>
            </a:r>
            <a:endParaRPr kumimoji="0" lang="en-US"/>
          </a:p>
        </p:txBody>
      </p:sp>
      <p:sp>
        <p:nvSpPr>
          <p:cNvPr id="5" name="Espace réservé de la date 4"/>
          <p:cNvSpPr>
            <a:spLocks noGrp="1"/>
          </p:cNvSpPr>
          <p:nvPr>
            <p:ph type="dt" sz="half" idx="10"/>
          </p:nvPr>
        </p:nvSpPr>
        <p:spPr/>
        <p:txBody>
          <a:bodyPr/>
          <a:lstStyle/>
          <a:p>
            <a:fld id="{24C77336-6529-4855-B7EC-CC0BDE868AD5}" type="datetime1">
              <a:rPr lang="fr-FR" smtClean="0"/>
              <a:t>13/06/2025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587D2DD-EBBC-47E7-9E6A-8D97EC9AED78}" type="slidenum">
              <a:rPr lang="fr-FR" smtClean="0"/>
              <a:pPr/>
              <a:t>‹N°›</a:t>
            </a:fld>
            <a:endParaRPr lang="fr-F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Espace réservé pour une imag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fr-FR"/>
              <a:t>Cliquez sur l'icône pour ajouter une image</a:t>
            </a:r>
            <a:endParaRPr kumimoji="0" lang="en-US" dirty="0"/>
          </a:p>
        </p:txBody>
      </p:sp>
      <p:sp>
        <p:nvSpPr>
          <p:cNvPr id="9" name="Organigramme : Processu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rganigramme : Processu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Espace réservé du texte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fr-FR"/>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ecteurs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Ellips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Bouée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Espace réservé du titre 4"/>
          <p:cNvSpPr>
            <a:spLocks noGrp="1"/>
          </p:cNvSpPr>
          <p:nvPr>
            <p:ph type="title"/>
          </p:nvPr>
        </p:nvSpPr>
        <p:spPr>
          <a:xfrm>
            <a:off x="1435608" y="274638"/>
            <a:ext cx="7498080" cy="1143000"/>
          </a:xfrm>
          <a:prstGeom prst="rect">
            <a:avLst/>
          </a:prstGeom>
        </p:spPr>
        <p:txBody>
          <a:bodyPr anchor="ctr">
            <a:normAutofit/>
          </a:bodyPr>
          <a:lstStyle/>
          <a:p>
            <a:r>
              <a:rPr kumimoji="0" lang="fr-FR"/>
              <a:t>Cliquez pour modifier le style du titre</a:t>
            </a:r>
            <a:endParaRPr kumimoji="0" lang="en-US"/>
          </a:p>
        </p:txBody>
      </p:sp>
      <p:sp>
        <p:nvSpPr>
          <p:cNvPr id="9" name="Espace réservé du texte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24" name="Espace réservé de la date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0C43F1E-67EC-4CC6-A58E-38B679365B00}" type="datetime1">
              <a:rPr lang="fr-FR" smtClean="0"/>
              <a:t>13/06/2025</a:t>
            </a:fld>
            <a:endParaRPr lang="fr-FR"/>
          </a:p>
        </p:txBody>
      </p:sp>
      <p:sp>
        <p:nvSpPr>
          <p:cNvPr id="10" name="Espace réservé du pied de page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fr-FR"/>
          </a:p>
        </p:txBody>
      </p:sp>
      <p:sp>
        <p:nvSpPr>
          <p:cNvPr id="22" name="Espace réservé du numéro de diapositive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587D2DD-EBBC-47E7-9E6A-8D97EC9AED78}" type="slidenum">
              <a:rPr lang="fr-FR" smtClean="0"/>
              <a:pPr/>
              <a:t>‹N°›</a:t>
            </a:fld>
            <a:endParaRPr lang="fr-F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berenguer-formation-conseil.fr/langage-sql-adventureworksdw2019/"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mailto:laure@berenguer.onmicrosoft.com"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sql.dev/" TargetMode="External"/><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75656" y="404664"/>
            <a:ext cx="7406640" cy="3141110"/>
          </a:xfrm>
        </p:spPr>
        <p:txBody>
          <a:bodyPr>
            <a:normAutofit fontScale="90000"/>
          </a:bodyPr>
          <a:lstStyle/>
          <a:p>
            <a:r>
              <a:rPr lang="fr-FR" sz="4000" b="1" dirty="0"/>
              <a:t>Formation base de données et </a:t>
            </a:r>
            <a:br>
              <a:rPr lang="fr-FR" sz="4000" b="1" dirty="0"/>
            </a:br>
            <a:r>
              <a:rPr lang="fr-FR" sz="4000" b="1" dirty="0"/>
              <a:t>Langage SQL </a:t>
            </a:r>
            <a:br>
              <a:rPr lang="fr-FR" sz="4000" b="1" dirty="0"/>
            </a:br>
            <a:r>
              <a:rPr lang="fr-FR" sz="4000" b="1" dirty="0"/>
              <a:t>pour non-informaticiens</a:t>
            </a:r>
            <a:br>
              <a:rPr lang="fr-FR" sz="4000" b="1" dirty="0"/>
            </a:br>
            <a:br>
              <a:rPr lang="fr-FR" b="1" dirty="0"/>
            </a:br>
            <a:endParaRPr lang="fr-FR" dirty="0"/>
          </a:p>
        </p:txBody>
      </p:sp>
      <p:pic>
        <p:nvPicPr>
          <p:cNvPr id="4" name="Image 3"/>
          <p:cNvPicPr>
            <a:picLocks noChangeAspect="1"/>
          </p:cNvPicPr>
          <p:nvPr/>
        </p:nvPicPr>
        <p:blipFill>
          <a:blip r:embed="rId3" cstate="print"/>
          <a:stretch>
            <a:fillRect/>
          </a:stretch>
        </p:blipFill>
        <p:spPr>
          <a:xfrm>
            <a:off x="3851920" y="4587242"/>
            <a:ext cx="2246213" cy="445677"/>
          </a:xfrm>
          <a:prstGeom prst="rect">
            <a:avLst/>
          </a:prstGeom>
        </p:spPr>
      </p:pic>
      <p:pic>
        <p:nvPicPr>
          <p:cNvPr id="5" name="Image 4"/>
          <p:cNvPicPr>
            <a:picLocks noChangeAspect="1"/>
          </p:cNvPicPr>
          <p:nvPr/>
        </p:nvPicPr>
        <p:blipFill>
          <a:blip r:embed="rId4" cstate="print"/>
          <a:stretch>
            <a:fillRect/>
          </a:stretch>
        </p:blipFill>
        <p:spPr>
          <a:xfrm>
            <a:off x="5707133" y="5112373"/>
            <a:ext cx="2090958" cy="1453566"/>
          </a:xfrm>
          <a:prstGeom prst="rect">
            <a:avLst/>
          </a:prstGeom>
        </p:spPr>
      </p:pic>
      <p:pic>
        <p:nvPicPr>
          <p:cNvPr id="6" name="Picture 2" descr="C:\Users\Laure\Downloads\SQl-Server-2016-logo.jpg"/>
          <p:cNvPicPr>
            <a:picLocks noChangeAspect="1" noChangeArrowheads="1"/>
          </p:cNvPicPr>
          <p:nvPr/>
        </p:nvPicPr>
        <p:blipFill>
          <a:blip r:embed="rId5" cstate="print"/>
          <a:srcRect/>
          <a:stretch>
            <a:fillRect/>
          </a:stretch>
        </p:blipFill>
        <p:spPr bwMode="auto">
          <a:xfrm>
            <a:off x="4644008" y="2348880"/>
            <a:ext cx="3721596" cy="1984851"/>
          </a:xfrm>
          <a:prstGeom prst="rect">
            <a:avLst/>
          </a:prstGeom>
          <a:noFill/>
        </p:spPr>
      </p:pic>
      <p:pic>
        <p:nvPicPr>
          <p:cNvPr id="7" name="Image 6"/>
          <p:cNvPicPr>
            <a:picLocks noChangeAspect="1"/>
          </p:cNvPicPr>
          <p:nvPr/>
        </p:nvPicPr>
        <p:blipFill>
          <a:blip r:embed="rId6" cstate="print"/>
          <a:stretch>
            <a:fillRect/>
          </a:stretch>
        </p:blipFill>
        <p:spPr>
          <a:xfrm>
            <a:off x="6804248" y="4005064"/>
            <a:ext cx="1972326" cy="1017771"/>
          </a:xfrm>
          <a:prstGeom prst="rect">
            <a:avLst/>
          </a:prstGeom>
        </p:spPr>
      </p:pic>
      <p:sp>
        <p:nvSpPr>
          <p:cNvPr id="3" name="Espace réservé du numéro de diapositive 2">
            <a:extLst>
              <a:ext uri="{FF2B5EF4-FFF2-40B4-BE49-F238E27FC236}">
                <a16:creationId xmlns:a16="http://schemas.microsoft.com/office/drawing/2014/main" id="{517B5969-EE8F-DBC0-885D-A72A079347EB}"/>
              </a:ext>
            </a:extLst>
          </p:cNvPr>
          <p:cNvSpPr>
            <a:spLocks noGrp="1"/>
          </p:cNvSpPr>
          <p:nvPr>
            <p:ph type="sldNum" sz="quarter" idx="12"/>
          </p:nvPr>
        </p:nvSpPr>
        <p:spPr/>
        <p:txBody>
          <a:bodyPr/>
          <a:lstStyle/>
          <a:p>
            <a:fld id="{6587D2DD-EBBC-47E7-9E6A-8D97EC9AED78}" type="slidenum">
              <a:rPr lang="fr-FR" smtClean="0"/>
              <a:pPr/>
              <a:t>1</a:t>
            </a:fld>
            <a:endParaRPr lang="fr-F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b="1" dirty="0">
                <a:solidFill>
                  <a:schemeClr val="tx2"/>
                </a:solidFill>
              </a:rPr>
              <a:t>Qu'est-ce que les clés et les relations ?</a:t>
            </a:r>
            <a:endParaRPr lang="fr-FR" dirty="0"/>
          </a:p>
        </p:txBody>
      </p:sp>
      <p:sp>
        <p:nvSpPr>
          <p:cNvPr id="5" name="Espace réservé du contenu 2"/>
          <p:cNvSpPr>
            <a:spLocks noGrp="1"/>
          </p:cNvSpPr>
          <p:nvPr>
            <p:ph idx="1"/>
          </p:nvPr>
        </p:nvSpPr>
        <p:spPr>
          <a:xfrm>
            <a:off x="1115615" y="1556792"/>
            <a:ext cx="7955231" cy="5026570"/>
          </a:xfrm>
        </p:spPr>
        <p:txBody>
          <a:bodyPr rtlCol="0">
            <a:normAutofit/>
          </a:bodyPr>
          <a:lstStyle/>
          <a:p>
            <a:pPr marL="342900" indent="-342900" algn="just">
              <a:buFont typeface="Wingdings" panose="05000000000000000000" pitchFamily="2" charset="2"/>
              <a:buChar char="v"/>
              <a:defRPr/>
            </a:pPr>
            <a:r>
              <a:rPr lang="fr-FR" sz="2000" dirty="0">
                <a:solidFill>
                  <a:schemeClr val="tx2"/>
                </a:solidFill>
              </a:rPr>
              <a:t>Une </a:t>
            </a:r>
            <a:r>
              <a:rPr lang="fr-FR" sz="2000" b="1" dirty="0">
                <a:solidFill>
                  <a:schemeClr val="tx2"/>
                </a:solidFill>
              </a:rPr>
              <a:t>clé primaire (</a:t>
            </a:r>
            <a:r>
              <a:rPr lang="fr-FR" sz="2000" b="1" dirty="0" err="1">
                <a:solidFill>
                  <a:srgbClr val="C00000"/>
                </a:solidFill>
              </a:rPr>
              <a:t>Primary</a:t>
            </a:r>
            <a:r>
              <a:rPr lang="fr-FR" sz="2000" b="1" dirty="0">
                <a:solidFill>
                  <a:srgbClr val="C00000"/>
                </a:solidFill>
              </a:rPr>
              <a:t> Key = PK</a:t>
            </a:r>
            <a:r>
              <a:rPr lang="fr-FR" sz="2000" b="1" dirty="0">
                <a:solidFill>
                  <a:schemeClr val="tx2"/>
                </a:solidFill>
              </a:rPr>
              <a:t>) </a:t>
            </a:r>
            <a:r>
              <a:rPr lang="fr-FR" sz="2000" dirty="0">
                <a:solidFill>
                  <a:schemeClr val="tx2"/>
                </a:solidFill>
              </a:rPr>
              <a:t>est </a:t>
            </a:r>
            <a:r>
              <a:rPr lang="fr-FR" sz="2000" u="sng" dirty="0">
                <a:solidFill>
                  <a:schemeClr val="tx2"/>
                </a:solidFill>
              </a:rPr>
              <a:t>l’identifiant de l’enregistrement d’une table </a:t>
            </a:r>
            <a:r>
              <a:rPr lang="fr-FR" sz="2000" dirty="0">
                <a:solidFill>
                  <a:schemeClr val="tx2"/>
                </a:solidFill>
              </a:rPr>
              <a:t>: l’identifiant/numéro du client de la table client. Chaque clé primaire </a:t>
            </a:r>
            <a:r>
              <a:rPr lang="fr-FR" sz="2000" b="1" dirty="0">
                <a:solidFill>
                  <a:schemeClr val="tx2"/>
                </a:solidFill>
              </a:rPr>
              <a:t>est unique </a:t>
            </a:r>
            <a:r>
              <a:rPr lang="fr-FR" sz="2000" dirty="0">
                <a:solidFill>
                  <a:schemeClr val="tx2"/>
                </a:solidFill>
              </a:rPr>
              <a:t>et il ne peut pas y avoir deux fois le même client dans la table.</a:t>
            </a:r>
          </a:p>
          <a:p>
            <a:pPr marL="342900" indent="-342900" algn="just">
              <a:buFont typeface="Wingdings" panose="05000000000000000000" pitchFamily="2" charset="2"/>
              <a:buChar char="v"/>
              <a:defRPr/>
            </a:pPr>
            <a:endParaRPr lang="fr-FR" sz="1000" dirty="0">
              <a:solidFill>
                <a:schemeClr val="tx2"/>
              </a:solidFill>
            </a:endParaRPr>
          </a:p>
          <a:p>
            <a:pPr marL="342900" indent="-342900" algn="just" fontAlgn="auto">
              <a:spcAft>
                <a:spcPts val="0"/>
              </a:spcAft>
              <a:buFont typeface="Wingdings" panose="05000000000000000000" pitchFamily="2" charset="2"/>
              <a:buChar char="v"/>
              <a:defRPr/>
            </a:pPr>
            <a:r>
              <a:rPr lang="fr-FR" sz="2000" dirty="0">
                <a:solidFill>
                  <a:schemeClr val="tx2"/>
                </a:solidFill>
              </a:rPr>
              <a:t>Une </a:t>
            </a:r>
            <a:r>
              <a:rPr lang="fr-FR" sz="2000" b="1" dirty="0">
                <a:solidFill>
                  <a:schemeClr val="tx2"/>
                </a:solidFill>
              </a:rPr>
              <a:t>clé étrangère </a:t>
            </a:r>
            <a:r>
              <a:rPr lang="fr-FR" sz="2000" dirty="0">
                <a:solidFill>
                  <a:schemeClr val="tx2"/>
                </a:solidFill>
              </a:rPr>
              <a:t>(</a:t>
            </a:r>
            <a:r>
              <a:rPr lang="fr-FR" sz="2000" b="1" dirty="0">
                <a:solidFill>
                  <a:schemeClr val="accent2"/>
                </a:solidFill>
              </a:rPr>
              <a:t>FK</a:t>
            </a:r>
            <a:r>
              <a:rPr lang="fr-FR" sz="2000" dirty="0">
                <a:solidFill>
                  <a:schemeClr val="tx2"/>
                </a:solidFill>
              </a:rPr>
              <a:t>) est l’identifiant</a:t>
            </a:r>
            <a:br>
              <a:rPr lang="fr-FR" sz="2000" dirty="0">
                <a:solidFill>
                  <a:schemeClr val="tx2"/>
                </a:solidFill>
              </a:rPr>
            </a:br>
            <a:r>
              <a:rPr lang="fr-FR" sz="2000" dirty="0">
                <a:solidFill>
                  <a:schemeClr val="tx2"/>
                </a:solidFill>
              </a:rPr>
              <a:t>d’un enregistrement </a:t>
            </a:r>
            <a:r>
              <a:rPr lang="fr-FR" sz="2000" u="sng" dirty="0">
                <a:solidFill>
                  <a:schemeClr val="tx2"/>
                </a:solidFill>
              </a:rPr>
              <a:t>provenant d’une autre table</a:t>
            </a:r>
            <a:r>
              <a:rPr lang="fr-FR" sz="2000" dirty="0">
                <a:solidFill>
                  <a:schemeClr val="tx2"/>
                </a:solidFill>
              </a:rPr>
              <a:t>. Elle fait toujours référence à une </a:t>
            </a:r>
            <a:r>
              <a:rPr lang="fr-FR" sz="2000" u="sng" dirty="0">
                <a:solidFill>
                  <a:schemeClr val="tx2"/>
                </a:solidFill>
              </a:rPr>
              <a:t>PK dans une autre table </a:t>
            </a:r>
            <a:r>
              <a:rPr lang="fr-FR" sz="2000" dirty="0">
                <a:solidFill>
                  <a:schemeClr val="tx2"/>
                </a:solidFill>
              </a:rPr>
              <a:t>: l’identifiant du client dans la table commande. Elle peut donc être en doublons si le client a commandé plusieurs fois par exemple.</a:t>
            </a:r>
          </a:p>
          <a:p>
            <a:pPr marL="0" indent="0" algn="just" fontAlgn="auto">
              <a:spcAft>
                <a:spcPts val="0"/>
              </a:spcAft>
              <a:buNone/>
              <a:defRPr/>
            </a:pPr>
            <a:endParaRPr lang="fr-FR" sz="1000" dirty="0">
              <a:solidFill>
                <a:schemeClr val="tx2"/>
              </a:solidFill>
            </a:endParaRPr>
          </a:p>
          <a:p>
            <a:pPr marL="342900" indent="-342900" algn="just" fontAlgn="auto">
              <a:spcAft>
                <a:spcPts val="0"/>
              </a:spcAft>
              <a:buFont typeface="Wingdings" panose="05000000000000000000" pitchFamily="2" charset="2"/>
              <a:buChar char="v"/>
              <a:defRPr/>
            </a:pPr>
            <a:r>
              <a:rPr lang="fr-FR" sz="2000" dirty="0">
                <a:solidFill>
                  <a:schemeClr val="tx2"/>
                </a:solidFill>
              </a:rPr>
              <a:t>C’est la relation d’égalité entre les deux qui permet la relation entre la table client et la table commande.</a:t>
            </a:r>
          </a:p>
        </p:txBody>
      </p:sp>
      <p:graphicFrame>
        <p:nvGraphicFramePr>
          <p:cNvPr id="7" name="Tableau 6">
            <a:extLst>
              <a:ext uri="{FF2B5EF4-FFF2-40B4-BE49-F238E27FC236}">
                <a16:creationId xmlns:a16="http://schemas.microsoft.com/office/drawing/2014/main" id="{5D2A0BD0-02C4-4A06-8D85-E3199C3E6235}"/>
              </a:ext>
            </a:extLst>
          </p:cNvPr>
          <p:cNvGraphicFramePr>
            <a:graphicFrameLocks noGrp="1"/>
          </p:cNvGraphicFramePr>
          <p:nvPr>
            <p:extLst>
              <p:ext uri="{D42A27DB-BD31-4B8C-83A1-F6EECF244321}">
                <p14:modId xmlns:p14="http://schemas.microsoft.com/office/powerpoint/2010/main" val="3178279081"/>
              </p:ext>
            </p:extLst>
          </p:nvPr>
        </p:nvGraphicFramePr>
        <p:xfrm>
          <a:off x="1225674" y="5809286"/>
          <a:ext cx="3987801" cy="935972"/>
        </p:xfrm>
        <a:graphic>
          <a:graphicData uri="http://schemas.openxmlformats.org/drawingml/2006/table">
            <a:tbl>
              <a:tblPr>
                <a:tableStyleId>{5C22544A-7EE6-4342-B048-85BDC9FD1C3A}</a:tableStyleId>
              </a:tblPr>
              <a:tblGrid>
                <a:gridCol w="1703619">
                  <a:extLst>
                    <a:ext uri="{9D8B030D-6E8A-4147-A177-3AD203B41FA5}">
                      <a16:colId xmlns:a16="http://schemas.microsoft.com/office/drawing/2014/main" val="4196425507"/>
                    </a:ext>
                  </a:extLst>
                </a:gridCol>
                <a:gridCol w="761394">
                  <a:extLst>
                    <a:ext uri="{9D8B030D-6E8A-4147-A177-3AD203B41FA5}">
                      <a16:colId xmlns:a16="http://schemas.microsoft.com/office/drawing/2014/main" val="1127685484"/>
                    </a:ext>
                  </a:extLst>
                </a:gridCol>
                <a:gridCol w="761394">
                  <a:extLst>
                    <a:ext uri="{9D8B030D-6E8A-4147-A177-3AD203B41FA5}">
                      <a16:colId xmlns:a16="http://schemas.microsoft.com/office/drawing/2014/main" val="1351874897"/>
                    </a:ext>
                  </a:extLst>
                </a:gridCol>
                <a:gridCol w="761394">
                  <a:extLst>
                    <a:ext uri="{9D8B030D-6E8A-4147-A177-3AD203B41FA5}">
                      <a16:colId xmlns:a16="http://schemas.microsoft.com/office/drawing/2014/main" val="1176057030"/>
                    </a:ext>
                  </a:extLst>
                </a:gridCol>
              </a:tblGrid>
              <a:tr h="250172">
                <a:tc>
                  <a:txBody>
                    <a:bodyPr/>
                    <a:lstStyle/>
                    <a:p>
                      <a:pPr algn="ctr" rtl="0" fontAlgn="ctr"/>
                      <a:r>
                        <a:rPr lang="fr-FR" sz="1100" b="1" u="none" strike="noStrike" dirty="0">
                          <a:solidFill>
                            <a:srgbClr val="FF0000"/>
                          </a:solidFill>
                          <a:effectLst/>
                        </a:rPr>
                        <a:t>Id Client : clé primaire</a:t>
                      </a:r>
                      <a:endParaRPr lang="fr-FR" sz="1100" b="1"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Nom</a:t>
                      </a:r>
                      <a:endParaRPr lang="fr-FR" sz="1100" b="1"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Prénom</a:t>
                      </a:r>
                      <a:endParaRPr lang="fr-FR" sz="1100" b="1"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Ville</a:t>
                      </a:r>
                      <a:endParaRPr lang="fr-FR" sz="1100" b="1" i="0" u="none" strike="noStrike" dirty="0">
                        <a:solidFill>
                          <a:srgbClr val="000000"/>
                        </a:solidFill>
                        <a:effectLst/>
                        <a:latin typeface="Gill Sans MT" panose="020B0502020104020203" pitchFamily="34" charset="0"/>
                      </a:endParaRPr>
                    </a:p>
                  </a:txBody>
                  <a:tcPr marL="9525" marR="9525" marT="9525" marB="0" anchor="ctr">
                    <a:cell3D prstMaterial="dkEdge">
                      <a:bevel/>
                      <a:lightRig rig="flood" dir="t"/>
                    </a:cell3D>
                  </a:tcPr>
                </a:tc>
                <a:extLst>
                  <a:ext uri="{0D108BD9-81ED-4DB2-BD59-A6C34878D82A}">
                    <a16:rowId xmlns:a16="http://schemas.microsoft.com/office/drawing/2014/main" val="2494789864"/>
                  </a:ext>
                </a:extLst>
              </a:tr>
              <a:tr h="228600">
                <a:tc>
                  <a:txBody>
                    <a:bodyPr/>
                    <a:lstStyle/>
                    <a:p>
                      <a:pPr algn="r" rtl="0" fontAlgn="ctr"/>
                      <a:r>
                        <a:rPr lang="fr-FR" sz="1100" u="none" strike="noStrike" dirty="0">
                          <a:solidFill>
                            <a:srgbClr val="FF0000"/>
                          </a:solidFill>
                          <a:effectLst/>
                        </a:rPr>
                        <a:t>1</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DUPONT</a:t>
                      </a:r>
                      <a:endParaRPr lang="fr-FR" sz="1100" b="0"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JOHN</a:t>
                      </a:r>
                      <a:endParaRPr lang="fr-FR" sz="1100" b="0"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PARIS</a:t>
                      </a:r>
                      <a:endParaRPr lang="fr-FR" sz="1100" b="0" i="0" u="none" strike="noStrike">
                        <a:solidFill>
                          <a:srgbClr val="000000"/>
                        </a:solidFill>
                        <a:effectLst/>
                        <a:latin typeface="Gill Sans MT" panose="020B0502020104020203" pitchFamily="34" charset="0"/>
                      </a:endParaRPr>
                    </a:p>
                  </a:txBody>
                  <a:tcPr marL="9525" marR="9525" marT="9525" marB="0" anchor="ctr">
                    <a:cell3D prstMaterial="dkEdge">
                      <a:bevel/>
                      <a:lightRig rig="flood" dir="t"/>
                    </a:cell3D>
                  </a:tcPr>
                </a:tc>
                <a:extLst>
                  <a:ext uri="{0D108BD9-81ED-4DB2-BD59-A6C34878D82A}">
                    <a16:rowId xmlns:a16="http://schemas.microsoft.com/office/drawing/2014/main" val="2242520286"/>
                  </a:ext>
                </a:extLst>
              </a:tr>
              <a:tr h="228600">
                <a:tc>
                  <a:txBody>
                    <a:bodyPr/>
                    <a:lstStyle/>
                    <a:p>
                      <a:pPr algn="r" rtl="0" fontAlgn="ctr"/>
                      <a:r>
                        <a:rPr lang="fr-FR" sz="1100" u="none" strike="noStrike" dirty="0">
                          <a:solidFill>
                            <a:srgbClr val="FF0000"/>
                          </a:solidFill>
                          <a:effectLst/>
                        </a:rPr>
                        <a:t>2</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DUPONT</a:t>
                      </a:r>
                      <a:endParaRPr lang="fr-FR" sz="1100" b="0" i="0" u="none" strike="noStrike">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PAUL</a:t>
                      </a:r>
                      <a:endParaRPr lang="fr-FR" sz="1100" b="0" i="0" u="none" strike="noStrike">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LYON</a:t>
                      </a:r>
                      <a:endParaRPr lang="fr-FR" sz="1100" b="0" i="0" u="none" strike="noStrike">
                        <a:solidFill>
                          <a:srgbClr val="000000"/>
                        </a:solidFill>
                        <a:effectLst/>
                        <a:latin typeface="Gill Sans MT" panose="020B0502020104020203" pitchFamily="34" charset="0"/>
                      </a:endParaRPr>
                    </a:p>
                  </a:txBody>
                  <a:tcPr marL="9525" marR="9525" marT="9525" marB="0" anchor="ctr">
                    <a:cell3D prstMaterial="dkEdge">
                      <a:bevel/>
                      <a:lightRig rig="flood" dir="t"/>
                    </a:cell3D>
                  </a:tcPr>
                </a:tc>
                <a:extLst>
                  <a:ext uri="{0D108BD9-81ED-4DB2-BD59-A6C34878D82A}">
                    <a16:rowId xmlns:a16="http://schemas.microsoft.com/office/drawing/2014/main" val="549716951"/>
                  </a:ext>
                </a:extLst>
              </a:tr>
              <a:tr h="228600">
                <a:tc>
                  <a:txBody>
                    <a:bodyPr/>
                    <a:lstStyle/>
                    <a:p>
                      <a:pPr algn="r" rtl="0" fontAlgn="ctr"/>
                      <a:r>
                        <a:rPr lang="fr-FR" sz="1100" u="none" strike="noStrike" dirty="0">
                          <a:solidFill>
                            <a:srgbClr val="FF0000"/>
                          </a:solidFill>
                          <a:effectLst/>
                        </a:rPr>
                        <a:t>3</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BART</a:t>
                      </a:r>
                      <a:endParaRPr lang="fr-FR" sz="1100" b="0" i="0" u="none" strike="noStrike">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ELODIE</a:t>
                      </a:r>
                      <a:endParaRPr lang="fr-FR" sz="1100" b="0" i="0" u="none" strike="noStrike">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MARSEILLE</a:t>
                      </a:r>
                      <a:endParaRPr lang="fr-FR" sz="1100" b="0" i="0" u="none" strike="noStrike" dirty="0">
                        <a:solidFill>
                          <a:srgbClr val="000000"/>
                        </a:solidFill>
                        <a:effectLst/>
                        <a:latin typeface="Gill Sans MT" panose="020B0502020104020203" pitchFamily="34" charset="0"/>
                      </a:endParaRPr>
                    </a:p>
                  </a:txBody>
                  <a:tcPr marL="9525" marR="9525" marT="9525" marB="0" anchor="ctr">
                    <a:cell3D prstMaterial="dkEdge">
                      <a:bevel/>
                      <a:lightRig rig="flood" dir="t"/>
                    </a:cell3D>
                  </a:tcPr>
                </a:tc>
                <a:extLst>
                  <a:ext uri="{0D108BD9-81ED-4DB2-BD59-A6C34878D82A}">
                    <a16:rowId xmlns:a16="http://schemas.microsoft.com/office/drawing/2014/main" val="3712927818"/>
                  </a:ext>
                </a:extLst>
              </a:tr>
            </a:tbl>
          </a:graphicData>
        </a:graphic>
      </p:graphicFrame>
      <p:graphicFrame>
        <p:nvGraphicFramePr>
          <p:cNvPr id="8" name="Tableau 7">
            <a:extLst>
              <a:ext uri="{FF2B5EF4-FFF2-40B4-BE49-F238E27FC236}">
                <a16:creationId xmlns:a16="http://schemas.microsoft.com/office/drawing/2014/main" id="{20150132-7F4F-494F-89EB-F286B056B789}"/>
              </a:ext>
            </a:extLst>
          </p:cNvPr>
          <p:cNvGraphicFramePr>
            <a:graphicFrameLocks noGrp="1"/>
          </p:cNvGraphicFramePr>
          <p:nvPr>
            <p:extLst>
              <p:ext uri="{D42A27DB-BD31-4B8C-83A1-F6EECF244321}">
                <p14:modId xmlns:p14="http://schemas.microsoft.com/office/powerpoint/2010/main" val="114069377"/>
              </p:ext>
            </p:extLst>
          </p:nvPr>
        </p:nvGraphicFramePr>
        <p:xfrm>
          <a:off x="5365233" y="5691911"/>
          <a:ext cx="3778767" cy="1030605"/>
        </p:xfrm>
        <a:graphic>
          <a:graphicData uri="http://schemas.openxmlformats.org/drawingml/2006/table">
            <a:tbl>
              <a:tblPr>
                <a:tableStyleId>{5C22544A-7EE6-4342-B048-85BDC9FD1C3A}</a:tableStyleId>
              </a:tblPr>
              <a:tblGrid>
                <a:gridCol w="1138759">
                  <a:extLst>
                    <a:ext uri="{9D8B030D-6E8A-4147-A177-3AD203B41FA5}">
                      <a16:colId xmlns:a16="http://schemas.microsoft.com/office/drawing/2014/main" val="1284078638"/>
                    </a:ext>
                  </a:extLst>
                </a:gridCol>
                <a:gridCol w="1819280">
                  <a:extLst>
                    <a:ext uri="{9D8B030D-6E8A-4147-A177-3AD203B41FA5}">
                      <a16:colId xmlns:a16="http://schemas.microsoft.com/office/drawing/2014/main" val="579285400"/>
                    </a:ext>
                  </a:extLst>
                </a:gridCol>
                <a:gridCol w="820728">
                  <a:extLst>
                    <a:ext uri="{9D8B030D-6E8A-4147-A177-3AD203B41FA5}">
                      <a16:colId xmlns:a16="http://schemas.microsoft.com/office/drawing/2014/main" val="1267208583"/>
                    </a:ext>
                  </a:extLst>
                </a:gridCol>
              </a:tblGrid>
              <a:tr h="200025">
                <a:tc>
                  <a:txBody>
                    <a:bodyPr/>
                    <a:lstStyle/>
                    <a:p>
                      <a:pPr algn="ctr" rtl="0" fontAlgn="ctr"/>
                      <a:r>
                        <a:rPr lang="fr-FR" sz="1100" b="1" u="none" strike="noStrike" dirty="0" err="1">
                          <a:solidFill>
                            <a:srgbClr val="FF0000"/>
                          </a:solidFill>
                          <a:effectLst/>
                        </a:rPr>
                        <a:t>Num</a:t>
                      </a:r>
                      <a:r>
                        <a:rPr lang="fr-FR" sz="1100" b="1" u="none" strike="noStrike" dirty="0">
                          <a:solidFill>
                            <a:srgbClr val="FF0000"/>
                          </a:solidFill>
                          <a:effectLst/>
                        </a:rPr>
                        <a:t> Commande</a:t>
                      </a:r>
                      <a:endParaRPr lang="fr-FR" sz="1100" b="1" i="0" u="none" strike="noStrike" dirty="0">
                        <a:solidFill>
                          <a:srgbClr val="FF0000"/>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ctr" rtl="0" fontAlgn="ctr"/>
                      <a:r>
                        <a:rPr lang="fr-FR" sz="1100" b="1" u="none" strike="noStrike" dirty="0">
                          <a:solidFill>
                            <a:schemeClr val="accent2"/>
                          </a:solidFill>
                          <a:effectLst/>
                        </a:rPr>
                        <a:t>Id Client : clé étrangère</a:t>
                      </a:r>
                      <a:endParaRPr lang="fr-FR" sz="1100" b="1" i="0" u="none" strike="noStrike" dirty="0">
                        <a:solidFill>
                          <a:schemeClr val="accent2"/>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ctr" rtl="0" fontAlgn="ctr"/>
                      <a:r>
                        <a:rPr lang="fr-FR" sz="1100" b="1" u="none" strike="noStrike" dirty="0">
                          <a:effectLst/>
                        </a:rPr>
                        <a:t>Date</a:t>
                      </a:r>
                      <a:endParaRPr lang="fr-FR" sz="1100" b="1" i="0" u="none" strike="noStrike" dirty="0">
                        <a:solidFill>
                          <a:srgbClr val="000000"/>
                        </a:solidFill>
                        <a:effectLst/>
                        <a:latin typeface="Gill Sans MT" panose="020B0502020104020203" pitchFamily="34" charset="0"/>
                      </a:endParaRPr>
                    </a:p>
                  </a:txBody>
                  <a:tcPr marL="9525" marR="9525" marT="9525" marB="0" anchor="ctr">
                    <a:cell3D prstMaterial="dkEdge">
                      <a:bevel w="25400" h="25400" prst="angle"/>
                      <a:lightRig rig="flood" dir="t"/>
                    </a:cell3D>
                  </a:tcPr>
                </a:tc>
                <a:extLst>
                  <a:ext uri="{0D108BD9-81ED-4DB2-BD59-A6C34878D82A}">
                    <a16:rowId xmlns:a16="http://schemas.microsoft.com/office/drawing/2014/main" val="153147340"/>
                  </a:ext>
                </a:extLst>
              </a:tr>
              <a:tr h="228600">
                <a:tc>
                  <a:txBody>
                    <a:bodyPr/>
                    <a:lstStyle/>
                    <a:p>
                      <a:pPr algn="r" rtl="0" fontAlgn="ctr"/>
                      <a:r>
                        <a:rPr lang="fr-FR" sz="1100" u="none" strike="noStrike" dirty="0">
                          <a:solidFill>
                            <a:srgbClr val="FF0000"/>
                          </a:solidFill>
                          <a:effectLst/>
                        </a:rPr>
                        <a:t>12</a:t>
                      </a:r>
                      <a:endParaRPr lang="fr-FR" sz="1100" b="0" i="0" u="none" strike="noStrike" dirty="0">
                        <a:solidFill>
                          <a:srgbClr val="FF0000"/>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ctr" rtl="0" fontAlgn="ctr"/>
                      <a:r>
                        <a:rPr lang="fr-FR" sz="1100" u="none" strike="noStrike" dirty="0">
                          <a:solidFill>
                            <a:schemeClr val="accent2"/>
                          </a:solidFill>
                          <a:effectLst/>
                        </a:rPr>
                        <a:t>1</a:t>
                      </a:r>
                      <a:endParaRPr lang="fr-FR" sz="1100" b="0" i="0" u="none" strike="noStrike" dirty="0">
                        <a:solidFill>
                          <a:schemeClr val="accent2"/>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l" rtl="0" fontAlgn="ctr"/>
                      <a:r>
                        <a:rPr lang="fr-FR" sz="1100" u="none" strike="noStrike" dirty="0">
                          <a:effectLst/>
                        </a:rPr>
                        <a:t>30-déc-21</a:t>
                      </a:r>
                      <a:endParaRPr lang="fr-FR" sz="1100" b="0" i="0" u="none" strike="noStrike" dirty="0">
                        <a:solidFill>
                          <a:srgbClr val="000000"/>
                        </a:solidFill>
                        <a:effectLst/>
                        <a:latin typeface="Gill Sans MT" panose="020B0502020104020203" pitchFamily="34" charset="0"/>
                      </a:endParaRPr>
                    </a:p>
                  </a:txBody>
                  <a:tcPr marL="9525" marR="9525" marT="9525" marB="0" anchor="ctr">
                    <a:cell3D prstMaterial="dkEdge">
                      <a:bevel w="25400" h="25400" prst="angle"/>
                      <a:lightRig rig="flood" dir="t"/>
                    </a:cell3D>
                  </a:tcPr>
                </a:tc>
                <a:extLst>
                  <a:ext uri="{0D108BD9-81ED-4DB2-BD59-A6C34878D82A}">
                    <a16:rowId xmlns:a16="http://schemas.microsoft.com/office/drawing/2014/main" val="1338389407"/>
                  </a:ext>
                </a:extLst>
              </a:tr>
              <a:tr h="228600">
                <a:tc>
                  <a:txBody>
                    <a:bodyPr/>
                    <a:lstStyle/>
                    <a:p>
                      <a:pPr algn="r" rtl="0" fontAlgn="ctr"/>
                      <a:r>
                        <a:rPr lang="fr-FR" sz="1100" u="none" strike="noStrike" dirty="0">
                          <a:solidFill>
                            <a:srgbClr val="FF0000"/>
                          </a:solidFill>
                          <a:effectLst/>
                        </a:rPr>
                        <a:t>13</a:t>
                      </a:r>
                      <a:endParaRPr lang="fr-FR" sz="1100" b="0" i="0" u="none" strike="noStrike" dirty="0">
                        <a:solidFill>
                          <a:srgbClr val="FF0000"/>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ctr" rtl="0" fontAlgn="ctr"/>
                      <a:r>
                        <a:rPr lang="fr-FR" sz="1100" u="none" strike="noStrike" dirty="0">
                          <a:solidFill>
                            <a:schemeClr val="accent2"/>
                          </a:solidFill>
                          <a:effectLst/>
                        </a:rPr>
                        <a:t>1</a:t>
                      </a:r>
                      <a:endParaRPr lang="fr-FR" sz="1100" b="0" i="0" u="none" strike="noStrike" dirty="0">
                        <a:solidFill>
                          <a:schemeClr val="accent2"/>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l" rtl="0" fontAlgn="ctr"/>
                      <a:r>
                        <a:rPr lang="fr-FR" sz="1100" u="none" strike="noStrike">
                          <a:effectLst/>
                        </a:rPr>
                        <a:t>31-déc-21</a:t>
                      </a:r>
                      <a:endParaRPr lang="fr-FR" sz="1100" b="0" i="0" u="none" strike="noStrike">
                        <a:solidFill>
                          <a:srgbClr val="000000"/>
                        </a:solidFill>
                        <a:effectLst/>
                        <a:latin typeface="Gill Sans MT" panose="020B0502020104020203" pitchFamily="34" charset="0"/>
                      </a:endParaRPr>
                    </a:p>
                  </a:txBody>
                  <a:tcPr marL="9525" marR="9525" marT="9525" marB="0" anchor="ctr">
                    <a:cell3D prstMaterial="dkEdge">
                      <a:bevel w="25400" h="25400" prst="angle"/>
                      <a:lightRig rig="flood" dir="t"/>
                    </a:cell3D>
                  </a:tcPr>
                </a:tc>
                <a:extLst>
                  <a:ext uri="{0D108BD9-81ED-4DB2-BD59-A6C34878D82A}">
                    <a16:rowId xmlns:a16="http://schemas.microsoft.com/office/drawing/2014/main" val="1824447939"/>
                  </a:ext>
                </a:extLst>
              </a:tr>
              <a:tr h="228600">
                <a:tc>
                  <a:txBody>
                    <a:bodyPr/>
                    <a:lstStyle/>
                    <a:p>
                      <a:pPr algn="r" rtl="0" fontAlgn="ctr"/>
                      <a:r>
                        <a:rPr lang="fr-FR" sz="1100" u="none" strike="noStrike" dirty="0">
                          <a:solidFill>
                            <a:srgbClr val="FF0000"/>
                          </a:solidFill>
                          <a:effectLst/>
                        </a:rPr>
                        <a:t>14</a:t>
                      </a:r>
                      <a:endParaRPr lang="fr-FR" sz="1100" b="0" i="0" u="none" strike="noStrike" dirty="0">
                        <a:solidFill>
                          <a:srgbClr val="FF0000"/>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ctr" rtl="0" fontAlgn="ctr"/>
                      <a:r>
                        <a:rPr lang="fr-FR" sz="1100" u="none" strike="noStrike" dirty="0">
                          <a:solidFill>
                            <a:schemeClr val="accent2"/>
                          </a:solidFill>
                          <a:effectLst/>
                        </a:rPr>
                        <a:t>2</a:t>
                      </a:r>
                      <a:endParaRPr lang="fr-FR" sz="1100" b="0" i="0" u="none" strike="noStrike" dirty="0">
                        <a:solidFill>
                          <a:schemeClr val="accent2"/>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l" rtl="0" fontAlgn="ctr"/>
                      <a:r>
                        <a:rPr lang="fr-FR" sz="1100" u="none" strike="noStrike" dirty="0">
                          <a:effectLst/>
                        </a:rPr>
                        <a:t>31-déc-21</a:t>
                      </a:r>
                      <a:endParaRPr lang="fr-FR" sz="1100" b="0" i="0" u="none" strike="noStrike" dirty="0">
                        <a:solidFill>
                          <a:srgbClr val="000000"/>
                        </a:solidFill>
                        <a:effectLst/>
                        <a:latin typeface="Gill Sans MT" panose="020B0502020104020203" pitchFamily="34" charset="0"/>
                      </a:endParaRPr>
                    </a:p>
                  </a:txBody>
                  <a:tcPr marL="9525" marR="9525" marT="9525" marB="0" anchor="ctr">
                    <a:cell3D prstMaterial="dkEdge">
                      <a:bevel w="25400" h="25400" prst="angle"/>
                      <a:lightRig rig="flood" dir="t"/>
                    </a:cell3D>
                  </a:tcPr>
                </a:tc>
                <a:extLst>
                  <a:ext uri="{0D108BD9-81ED-4DB2-BD59-A6C34878D82A}">
                    <a16:rowId xmlns:a16="http://schemas.microsoft.com/office/drawing/2014/main" val="4071190092"/>
                  </a:ext>
                </a:extLst>
              </a:tr>
            </a:tbl>
          </a:graphicData>
        </a:graphic>
      </p:graphicFrame>
      <p:cxnSp>
        <p:nvCxnSpPr>
          <p:cNvPr id="10" name="Connecteur droit avec flèche 9">
            <a:extLst>
              <a:ext uri="{FF2B5EF4-FFF2-40B4-BE49-F238E27FC236}">
                <a16:creationId xmlns:a16="http://schemas.microsoft.com/office/drawing/2014/main" id="{C6A1B72E-5326-448E-A7E7-0695D733B886}"/>
              </a:ext>
            </a:extLst>
          </p:cNvPr>
          <p:cNvCxnSpPr>
            <a:cxnSpLocks/>
          </p:cNvCxnSpPr>
          <p:nvPr/>
        </p:nvCxnSpPr>
        <p:spPr>
          <a:xfrm>
            <a:off x="2771800" y="6745258"/>
            <a:ext cx="4536504" cy="0"/>
          </a:xfrm>
          <a:prstGeom prst="straightConnector1">
            <a:avLst/>
          </a:prstGeom>
          <a:ln>
            <a:headEnd type="triangle"/>
            <a:tailEnd type="triangle"/>
          </a:ln>
        </p:spPr>
        <p:style>
          <a:lnRef idx="2">
            <a:schemeClr val="accent4"/>
          </a:lnRef>
          <a:fillRef idx="0">
            <a:schemeClr val="accent4"/>
          </a:fillRef>
          <a:effectRef idx="1">
            <a:schemeClr val="accent4"/>
          </a:effectRef>
          <a:fontRef idx="minor">
            <a:schemeClr val="tx1"/>
          </a:fontRef>
        </p:style>
      </p:cxnSp>
      <p:sp>
        <p:nvSpPr>
          <p:cNvPr id="3" name="Espace réservé du numéro de diapositive 2">
            <a:extLst>
              <a:ext uri="{FF2B5EF4-FFF2-40B4-BE49-F238E27FC236}">
                <a16:creationId xmlns:a16="http://schemas.microsoft.com/office/drawing/2014/main" id="{07579D4F-A070-AD59-DE91-7A3711933CF6}"/>
              </a:ext>
            </a:extLst>
          </p:cNvPr>
          <p:cNvSpPr>
            <a:spLocks noGrp="1"/>
          </p:cNvSpPr>
          <p:nvPr>
            <p:ph type="sldNum" sz="quarter" idx="12"/>
          </p:nvPr>
        </p:nvSpPr>
        <p:spPr/>
        <p:txBody>
          <a:bodyPr/>
          <a:lstStyle/>
          <a:p>
            <a:fld id="{6587D2DD-EBBC-47E7-9E6A-8D97EC9AED78}" type="slidenum">
              <a:rPr lang="fr-FR" smtClean="0"/>
              <a:pPr/>
              <a:t>10</a:t>
            </a:fld>
            <a:endParaRPr lang="fr-FR"/>
          </a:p>
        </p:txBody>
      </p:sp>
    </p:spTree>
    <p:extLst>
      <p:ext uri="{BB962C8B-B14F-4D97-AF65-F5344CB8AC3E}">
        <p14:creationId xmlns:p14="http://schemas.microsoft.com/office/powerpoint/2010/main" val="2465269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b="1" dirty="0"/>
              <a:t>Base de données : Structure </a:t>
            </a:r>
            <a:br>
              <a:rPr lang="fr-FR" sz="4400" b="1" dirty="0"/>
            </a:br>
            <a:r>
              <a:rPr lang="fr-FR" sz="2800" b="1" dirty="0"/>
              <a:t>Les types de données courants</a:t>
            </a:r>
            <a:endParaRPr lang="fr-FR" sz="2800" dirty="0"/>
          </a:p>
        </p:txBody>
      </p:sp>
      <p:sp>
        <p:nvSpPr>
          <p:cNvPr id="3" name="Espace réservé du contenu 2"/>
          <p:cNvSpPr>
            <a:spLocks noGrp="1"/>
          </p:cNvSpPr>
          <p:nvPr>
            <p:ph idx="1"/>
          </p:nvPr>
        </p:nvSpPr>
        <p:spPr>
          <a:xfrm>
            <a:off x="1403648" y="1556792"/>
            <a:ext cx="7498080" cy="4800600"/>
          </a:xfrm>
        </p:spPr>
        <p:txBody>
          <a:bodyPr>
            <a:normAutofit fontScale="62500" lnSpcReduction="20000"/>
          </a:bodyPr>
          <a:lstStyle/>
          <a:p>
            <a:pPr lvl="1">
              <a:buClr>
                <a:schemeClr val="tx2"/>
              </a:buClr>
              <a:buFont typeface="Arial" panose="020B0604020202020204" pitchFamily="34" charset="0"/>
              <a:buNone/>
            </a:pPr>
            <a:r>
              <a:rPr lang="fr-FR" b="1" dirty="0">
                <a:solidFill>
                  <a:schemeClr val="tx2"/>
                </a:solidFill>
              </a:rPr>
              <a:t>Texte</a:t>
            </a:r>
          </a:p>
          <a:p>
            <a:pPr marL="628650" lvl="1" indent="-171450">
              <a:buClr>
                <a:schemeClr val="tx2"/>
              </a:buClr>
              <a:buFont typeface="Wingdings" panose="05000000000000000000" pitchFamily="2" charset="2"/>
              <a:buChar char="§"/>
            </a:pPr>
            <a:r>
              <a:rPr lang="fr-FR" dirty="0">
                <a:solidFill>
                  <a:schemeClr val="tx2"/>
                </a:solidFill>
              </a:rPr>
              <a:t>Char(n)  0 à 255</a:t>
            </a:r>
          </a:p>
          <a:p>
            <a:pPr marL="628650" lvl="1" indent="-171450">
              <a:buClr>
                <a:schemeClr val="tx2"/>
              </a:buClr>
              <a:buFont typeface="Wingdings" panose="05000000000000000000" pitchFamily="2" charset="2"/>
              <a:buChar char="§"/>
            </a:pPr>
            <a:r>
              <a:rPr lang="fr-FR" dirty="0">
                <a:solidFill>
                  <a:schemeClr val="tx2"/>
                </a:solidFill>
              </a:rPr>
              <a:t>Char(10) : 10 octets sur le disque /et en mémoire</a:t>
            </a:r>
            <a:br>
              <a:rPr lang="fr-FR" dirty="0">
                <a:solidFill>
                  <a:schemeClr val="tx2"/>
                </a:solidFill>
              </a:rPr>
            </a:br>
            <a:r>
              <a:rPr lang="fr-FR" dirty="0">
                <a:solidFill>
                  <a:schemeClr val="tx2"/>
                </a:solidFill>
              </a:rPr>
              <a:t>même si la valeur du champ est « Paris »</a:t>
            </a:r>
          </a:p>
          <a:p>
            <a:pPr marL="628650" lvl="1" indent="-171450">
              <a:buClr>
                <a:schemeClr val="tx2"/>
              </a:buClr>
              <a:buFont typeface="Wingdings" panose="05000000000000000000" pitchFamily="2" charset="2"/>
              <a:buChar char="§"/>
            </a:pPr>
            <a:r>
              <a:rPr lang="fr-FR" dirty="0" err="1">
                <a:solidFill>
                  <a:schemeClr val="tx2"/>
                </a:solidFill>
              </a:rPr>
              <a:t>Varchar</a:t>
            </a:r>
            <a:r>
              <a:rPr lang="fr-FR" dirty="0">
                <a:solidFill>
                  <a:schemeClr val="tx2"/>
                </a:solidFill>
              </a:rPr>
              <a:t>(10) : 5 octets sur disque/mémoire si le champ contient « Paris »</a:t>
            </a:r>
          </a:p>
          <a:p>
            <a:pPr marL="628650" lvl="1" indent="-171450">
              <a:buClr>
                <a:schemeClr val="tx2"/>
              </a:buClr>
              <a:buFont typeface="Wingdings" panose="05000000000000000000" pitchFamily="2" charset="2"/>
              <a:buChar char="§"/>
            </a:pPr>
            <a:endParaRPr lang="fr-FR" dirty="0">
              <a:solidFill>
                <a:schemeClr val="tx2"/>
              </a:solidFill>
            </a:endParaRPr>
          </a:p>
          <a:p>
            <a:pPr lvl="1">
              <a:buClr>
                <a:schemeClr val="tx2"/>
              </a:buClr>
              <a:buFont typeface="Arial" pitchFamily="34" charset="0"/>
              <a:buChar char="•"/>
            </a:pPr>
            <a:r>
              <a:rPr lang="fr-FR" b="1" dirty="0">
                <a:solidFill>
                  <a:schemeClr val="tx2"/>
                </a:solidFill>
              </a:rPr>
              <a:t>Numérique (entier ou décimal)</a:t>
            </a:r>
          </a:p>
          <a:p>
            <a:pPr marL="628650" lvl="1" indent="-171450">
              <a:buClr>
                <a:schemeClr val="tx2"/>
              </a:buClr>
              <a:buFont typeface="Arial" panose="020B0604020202020204" pitchFamily="34" charset="0"/>
              <a:buChar char="•"/>
            </a:pPr>
            <a:r>
              <a:rPr lang="fr-FR" dirty="0">
                <a:solidFill>
                  <a:schemeClr val="tx2"/>
                </a:solidFill>
              </a:rPr>
              <a:t>Int : </a:t>
            </a:r>
            <a:r>
              <a:rPr lang="fr-FR" dirty="0" err="1">
                <a:solidFill>
                  <a:schemeClr val="tx2"/>
                </a:solidFill>
              </a:rPr>
              <a:t>integer</a:t>
            </a:r>
            <a:r>
              <a:rPr lang="fr-FR" dirty="0">
                <a:solidFill>
                  <a:schemeClr val="tx2"/>
                </a:solidFill>
              </a:rPr>
              <a:t> (Entier)</a:t>
            </a:r>
          </a:p>
          <a:p>
            <a:pPr marL="628650" lvl="1" indent="-171450">
              <a:buClr>
                <a:schemeClr val="tx2"/>
              </a:buClr>
              <a:buFont typeface="Arial" panose="020B0604020202020204" pitchFamily="34" charset="0"/>
              <a:buChar char="•"/>
            </a:pPr>
            <a:r>
              <a:rPr lang="fr-FR" dirty="0" err="1">
                <a:solidFill>
                  <a:schemeClr val="tx2"/>
                </a:solidFill>
              </a:rPr>
              <a:t>Decimal</a:t>
            </a:r>
            <a:r>
              <a:rPr lang="fr-FR" dirty="0">
                <a:solidFill>
                  <a:schemeClr val="tx2"/>
                </a:solidFill>
              </a:rPr>
              <a:t> (</a:t>
            </a:r>
            <a:r>
              <a:rPr lang="fr-FR" dirty="0" err="1">
                <a:solidFill>
                  <a:schemeClr val="tx2"/>
                </a:solidFill>
              </a:rPr>
              <a:t>x,y</a:t>
            </a:r>
            <a:r>
              <a:rPr lang="fr-FR" dirty="0">
                <a:solidFill>
                  <a:schemeClr val="tx2"/>
                </a:solidFill>
              </a:rPr>
              <a:t>) : </a:t>
            </a:r>
            <a:r>
              <a:rPr lang="fr-FR" dirty="0" err="1">
                <a:solidFill>
                  <a:schemeClr val="tx2"/>
                </a:solidFill>
              </a:rPr>
              <a:t>Decimal</a:t>
            </a:r>
            <a:r>
              <a:rPr lang="fr-FR" dirty="0">
                <a:solidFill>
                  <a:schemeClr val="tx2"/>
                </a:solidFill>
              </a:rPr>
              <a:t> (5,2)</a:t>
            </a:r>
          </a:p>
          <a:p>
            <a:pPr marL="628650" lvl="1" indent="-171450">
              <a:buClr>
                <a:schemeClr val="tx2"/>
              </a:buClr>
              <a:buFont typeface="Arial" panose="020B0604020202020204" pitchFamily="34" charset="0"/>
              <a:buChar char="•"/>
            </a:pPr>
            <a:r>
              <a:rPr lang="fr-FR" dirty="0" err="1">
                <a:solidFill>
                  <a:schemeClr val="tx2"/>
                </a:solidFill>
              </a:rPr>
              <a:t>Numeric</a:t>
            </a:r>
            <a:r>
              <a:rPr lang="fr-FR" dirty="0">
                <a:solidFill>
                  <a:schemeClr val="tx2"/>
                </a:solidFill>
              </a:rPr>
              <a:t> (</a:t>
            </a:r>
            <a:r>
              <a:rPr lang="fr-FR" dirty="0" err="1">
                <a:solidFill>
                  <a:schemeClr val="tx2"/>
                </a:solidFill>
              </a:rPr>
              <a:t>x,y</a:t>
            </a:r>
            <a:r>
              <a:rPr lang="fr-FR" dirty="0">
                <a:solidFill>
                  <a:schemeClr val="tx2"/>
                </a:solidFill>
              </a:rPr>
              <a:t>) : Identique à </a:t>
            </a:r>
            <a:r>
              <a:rPr lang="fr-FR" dirty="0" err="1">
                <a:solidFill>
                  <a:schemeClr val="tx2"/>
                </a:solidFill>
              </a:rPr>
              <a:t>Decimal</a:t>
            </a:r>
            <a:endParaRPr lang="fr-FR" dirty="0">
              <a:solidFill>
                <a:schemeClr val="tx2"/>
              </a:solidFill>
            </a:endParaRPr>
          </a:p>
          <a:p>
            <a:pPr marL="628650" lvl="1" indent="-171450">
              <a:buClr>
                <a:schemeClr val="tx2"/>
              </a:buClr>
              <a:buFont typeface="Arial" panose="020B0604020202020204" pitchFamily="34" charset="0"/>
              <a:buChar char="•"/>
            </a:pPr>
            <a:r>
              <a:rPr lang="fr-FR" dirty="0" err="1">
                <a:solidFill>
                  <a:schemeClr val="tx2"/>
                </a:solidFill>
              </a:rPr>
              <a:t>Float</a:t>
            </a:r>
            <a:r>
              <a:rPr lang="fr-FR" dirty="0">
                <a:solidFill>
                  <a:schemeClr val="tx2"/>
                </a:solidFill>
              </a:rPr>
              <a:t> : Réservé aux calculs scientifiques (très gourmand en mémoire)</a:t>
            </a:r>
          </a:p>
          <a:p>
            <a:pPr marL="628650" lvl="1" indent="-171450">
              <a:buClr>
                <a:schemeClr val="tx2"/>
              </a:buClr>
              <a:buFont typeface="Arial" panose="020B0604020202020204" pitchFamily="34" charset="0"/>
              <a:buChar char="•"/>
            </a:pPr>
            <a:endParaRPr lang="fr-FR" dirty="0">
              <a:solidFill>
                <a:schemeClr val="tx2"/>
              </a:solidFill>
            </a:endParaRPr>
          </a:p>
          <a:p>
            <a:pPr lvl="1">
              <a:buClr>
                <a:schemeClr val="tx2"/>
              </a:buClr>
            </a:pPr>
            <a:r>
              <a:rPr lang="fr-FR" b="1" dirty="0">
                <a:solidFill>
                  <a:schemeClr val="tx2"/>
                </a:solidFill>
              </a:rPr>
              <a:t>Date</a:t>
            </a:r>
          </a:p>
          <a:p>
            <a:pPr marL="628650" lvl="1" indent="-171450">
              <a:buClr>
                <a:schemeClr val="tx2"/>
              </a:buClr>
              <a:buFont typeface="Courier New" pitchFamily="49" charset="0"/>
              <a:buChar char="o"/>
            </a:pPr>
            <a:r>
              <a:rPr lang="fr-FR" dirty="0" err="1">
                <a:solidFill>
                  <a:schemeClr val="tx2"/>
                </a:solidFill>
              </a:rPr>
              <a:t>DateTime</a:t>
            </a:r>
            <a:r>
              <a:rPr lang="fr-FR" dirty="0">
                <a:solidFill>
                  <a:schemeClr val="tx2"/>
                </a:solidFill>
              </a:rPr>
              <a:t> (Année, mois, jour,  heures, minutes, secondes, ms)</a:t>
            </a:r>
          </a:p>
          <a:p>
            <a:pPr marL="628650" lvl="1" indent="-171450">
              <a:buClr>
                <a:schemeClr val="tx2"/>
              </a:buClr>
              <a:buFont typeface="Courier New" pitchFamily="49" charset="0"/>
              <a:buChar char="o"/>
            </a:pPr>
            <a:r>
              <a:rPr lang="fr-FR" dirty="0">
                <a:solidFill>
                  <a:schemeClr val="tx2"/>
                </a:solidFill>
              </a:rPr>
              <a:t>Date (Année, mois, jour)</a:t>
            </a:r>
          </a:p>
        </p:txBody>
      </p:sp>
      <p:sp>
        <p:nvSpPr>
          <p:cNvPr id="5" name="Espace réservé du numéro de diapositive 4">
            <a:extLst>
              <a:ext uri="{FF2B5EF4-FFF2-40B4-BE49-F238E27FC236}">
                <a16:creationId xmlns:a16="http://schemas.microsoft.com/office/drawing/2014/main" id="{B776A1D1-736A-1DD8-512A-E6DF3529850A}"/>
              </a:ext>
            </a:extLst>
          </p:cNvPr>
          <p:cNvSpPr>
            <a:spLocks noGrp="1"/>
          </p:cNvSpPr>
          <p:nvPr>
            <p:ph type="sldNum" sz="quarter" idx="12"/>
          </p:nvPr>
        </p:nvSpPr>
        <p:spPr/>
        <p:txBody>
          <a:bodyPr/>
          <a:lstStyle/>
          <a:p>
            <a:fld id="{6587D2DD-EBBC-47E7-9E6A-8D97EC9AED78}" type="slidenum">
              <a:rPr lang="fr-FR" smtClean="0"/>
              <a:pPr/>
              <a:t>11</a:t>
            </a:fld>
            <a:endParaRPr lang="fr-F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b="1" dirty="0"/>
              <a:t>Base de données : </a:t>
            </a:r>
            <a:br>
              <a:rPr lang="fr-FR" sz="4400" b="1" dirty="0"/>
            </a:br>
            <a:r>
              <a:rPr lang="fr-FR" sz="2800" b="1" dirty="0"/>
              <a:t>Conclusion</a:t>
            </a:r>
            <a:endParaRPr lang="fr-FR" sz="2800" dirty="0"/>
          </a:p>
        </p:txBody>
      </p:sp>
      <p:sp>
        <p:nvSpPr>
          <p:cNvPr id="3" name="Espace réservé du contenu 2"/>
          <p:cNvSpPr>
            <a:spLocks noGrp="1"/>
          </p:cNvSpPr>
          <p:nvPr>
            <p:ph idx="1"/>
          </p:nvPr>
        </p:nvSpPr>
        <p:spPr>
          <a:xfrm>
            <a:off x="1403648" y="1556792"/>
            <a:ext cx="7498080" cy="4800600"/>
          </a:xfrm>
        </p:spPr>
        <p:txBody>
          <a:bodyPr>
            <a:normAutofit/>
          </a:bodyPr>
          <a:lstStyle/>
          <a:p>
            <a:pPr lvl="1">
              <a:buClr>
                <a:schemeClr val="tx2"/>
              </a:buClr>
              <a:buFont typeface="Arial" panose="020B0604020202020204" pitchFamily="34" charset="0"/>
              <a:buNone/>
            </a:pPr>
            <a:r>
              <a:rPr lang="fr-FR" dirty="0">
                <a:solidFill>
                  <a:schemeClr val="tx2"/>
                </a:solidFill>
              </a:rPr>
              <a:t>Une base de données est :</a:t>
            </a:r>
          </a:p>
          <a:p>
            <a:pPr lvl="1">
              <a:buClr>
                <a:schemeClr val="tx2"/>
              </a:buClr>
              <a:buFont typeface="Arial" panose="020B0604020202020204" pitchFamily="34" charset="0"/>
              <a:buNone/>
            </a:pPr>
            <a:endParaRPr lang="fr-FR" dirty="0">
              <a:solidFill>
                <a:schemeClr val="tx2"/>
              </a:solidFill>
            </a:endParaRPr>
          </a:p>
          <a:p>
            <a:pPr lvl="1">
              <a:buClr>
                <a:schemeClr val="tx2"/>
              </a:buClr>
              <a:buFontTx/>
              <a:buChar char="-"/>
            </a:pPr>
            <a:r>
              <a:rPr lang="fr-FR" dirty="0">
                <a:solidFill>
                  <a:schemeClr val="tx2"/>
                </a:solidFill>
              </a:rPr>
              <a:t>Un ensemble de données organisées et reliées</a:t>
            </a:r>
          </a:p>
          <a:p>
            <a:pPr lvl="1">
              <a:buClr>
                <a:schemeClr val="tx2"/>
              </a:buClr>
              <a:buFontTx/>
              <a:buChar char="-"/>
            </a:pPr>
            <a:r>
              <a:rPr lang="fr-FR" dirty="0">
                <a:solidFill>
                  <a:schemeClr val="tx2"/>
                </a:solidFill>
              </a:rPr>
              <a:t>Dans (et entre) différentes tables composées</a:t>
            </a:r>
          </a:p>
          <a:p>
            <a:pPr lvl="1">
              <a:buClr>
                <a:schemeClr val="tx2"/>
              </a:buClr>
              <a:buFontTx/>
              <a:buChar char="-"/>
            </a:pPr>
            <a:r>
              <a:rPr lang="fr-FR" dirty="0">
                <a:solidFill>
                  <a:schemeClr val="tx2"/>
                </a:solidFill>
              </a:rPr>
              <a:t>De champs (dont certains clés primaires)</a:t>
            </a:r>
          </a:p>
          <a:p>
            <a:pPr lvl="1">
              <a:buClr>
                <a:schemeClr val="tx2"/>
              </a:buClr>
              <a:buFontTx/>
              <a:buChar char="-"/>
            </a:pPr>
            <a:r>
              <a:rPr lang="fr-FR" dirty="0">
                <a:solidFill>
                  <a:schemeClr val="tx2"/>
                </a:solidFill>
              </a:rPr>
              <a:t>De types numériques, textes ou dates</a:t>
            </a:r>
          </a:p>
          <a:p>
            <a:pPr lvl="1">
              <a:buClr>
                <a:schemeClr val="tx2"/>
              </a:buClr>
              <a:buNone/>
            </a:pPr>
            <a:endParaRPr lang="fr-FR" dirty="0">
              <a:solidFill>
                <a:schemeClr val="tx2"/>
              </a:solidFill>
            </a:endParaRPr>
          </a:p>
          <a:p>
            <a:pPr lvl="1">
              <a:buClr>
                <a:schemeClr val="tx2"/>
              </a:buClr>
              <a:buNone/>
            </a:pPr>
            <a:r>
              <a:rPr lang="fr-FR" dirty="0">
                <a:solidFill>
                  <a:schemeClr val="tx2"/>
                </a:solidFill>
              </a:rPr>
              <a:t>Qui nous permet d’enregistrer, modifier et d’extraire de l’information !</a:t>
            </a:r>
          </a:p>
        </p:txBody>
      </p:sp>
      <p:sp>
        <p:nvSpPr>
          <p:cNvPr id="5" name="Espace réservé du numéro de diapositive 4">
            <a:extLst>
              <a:ext uri="{FF2B5EF4-FFF2-40B4-BE49-F238E27FC236}">
                <a16:creationId xmlns:a16="http://schemas.microsoft.com/office/drawing/2014/main" id="{FA042AEB-A9CF-A2AE-D81E-63E56999B270}"/>
              </a:ext>
            </a:extLst>
          </p:cNvPr>
          <p:cNvSpPr>
            <a:spLocks noGrp="1"/>
          </p:cNvSpPr>
          <p:nvPr>
            <p:ph type="sldNum" sz="quarter" idx="12"/>
          </p:nvPr>
        </p:nvSpPr>
        <p:spPr/>
        <p:txBody>
          <a:bodyPr/>
          <a:lstStyle/>
          <a:p>
            <a:fld id="{6587D2DD-EBBC-47E7-9E6A-8D97EC9AED78}" type="slidenum">
              <a:rPr lang="fr-FR" smtClean="0"/>
              <a:pPr/>
              <a:t>12</a:t>
            </a:fld>
            <a:endParaRPr lang="fr-F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EXTRAIRE LES DONNEES </a:t>
            </a:r>
            <a:br>
              <a:rPr lang="fr-FR" dirty="0"/>
            </a:br>
            <a:r>
              <a:rPr lang="fr-FR" dirty="0"/>
              <a:t>D’UNE TABLE</a:t>
            </a:r>
          </a:p>
        </p:txBody>
      </p:sp>
      <p:sp>
        <p:nvSpPr>
          <p:cNvPr id="5" name="Espace réservé du texte 5"/>
          <p:cNvSpPr>
            <a:spLocks noGrp="1"/>
          </p:cNvSpPr>
          <p:nvPr>
            <p:ph type="body" idx="1"/>
          </p:nvPr>
        </p:nvSpPr>
        <p:spPr>
          <a:xfrm>
            <a:off x="2578392" y="1066800"/>
            <a:ext cx="6400800" cy="1509712"/>
          </a:xfrm>
        </p:spPr>
        <p:txBody>
          <a:bodyPr>
            <a:normAutofit/>
          </a:bodyPr>
          <a:lstStyle/>
          <a:p>
            <a:r>
              <a:rPr lang="fr-FR" sz="5000" b="1" dirty="0"/>
              <a:t>Langage SQL</a:t>
            </a:r>
          </a:p>
        </p:txBody>
      </p:sp>
      <p:sp>
        <p:nvSpPr>
          <p:cNvPr id="2" name="Espace réservé du numéro de diapositive 1">
            <a:extLst>
              <a:ext uri="{FF2B5EF4-FFF2-40B4-BE49-F238E27FC236}">
                <a16:creationId xmlns:a16="http://schemas.microsoft.com/office/drawing/2014/main" id="{E1E1835B-7E51-3227-0558-158C1C21B854}"/>
              </a:ext>
            </a:extLst>
          </p:cNvPr>
          <p:cNvSpPr>
            <a:spLocks noGrp="1"/>
          </p:cNvSpPr>
          <p:nvPr>
            <p:ph type="sldNum" sz="quarter" idx="12"/>
          </p:nvPr>
        </p:nvSpPr>
        <p:spPr/>
        <p:txBody>
          <a:bodyPr/>
          <a:lstStyle/>
          <a:p>
            <a:fld id="{6587D2DD-EBBC-47E7-9E6A-8D97EC9AED78}" type="slidenum">
              <a:rPr lang="fr-FR" smtClean="0"/>
              <a:pPr/>
              <a:t>13</a:t>
            </a:fld>
            <a:endParaRPr lang="fr-F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fontScale="90000"/>
          </a:bodyPr>
          <a:lstStyle/>
          <a:p>
            <a:r>
              <a:rPr lang="fr-FR" sz="4400" b="1" dirty="0"/>
              <a:t>Extraire les données d'une table</a:t>
            </a:r>
            <a:endParaRPr lang="fr-FR" dirty="0"/>
          </a:p>
        </p:txBody>
      </p:sp>
      <p:sp>
        <p:nvSpPr>
          <p:cNvPr id="6" name="Espace réservé du contenu 5"/>
          <p:cNvSpPr>
            <a:spLocks noGrp="1"/>
          </p:cNvSpPr>
          <p:nvPr>
            <p:ph idx="1"/>
          </p:nvPr>
        </p:nvSpPr>
        <p:spPr>
          <a:xfrm>
            <a:off x="1435608" y="2204864"/>
            <a:ext cx="7498080" cy="4043536"/>
          </a:xfrm>
        </p:spPr>
        <p:txBody>
          <a:bodyPr>
            <a:normAutofit/>
          </a:bodyPr>
          <a:lstStyle/>
          <a:p>
            <a:pPr marL="0" indent="0">
              <a:buNone/>
            </a:pPr>
            <a:r>
              <a:rPr lang="fr-FR" sz="2500" b="1" dirty="0">
                <a:solidFill>
                  <a:schemeClr val="tx2"/>
                </a:solidFill>
              </a:rPr>
              <a:t>Pour extraire les données d’une (ou plusieurs) table en SQL il faut :</a:t>
            </a:r>
          </a:p>
          <a:p>
            <a:pPr marL="0" indent="0">
              <a:buNone/>
            </a:pPr>
            <a:endParaRPr lang="fr-FR" sz="2500" b="1" dirty="0">
              <a:solidFill>
                <a:schemeClr val="tx2"/>
              </a:solidFill>
            </a:endParaRPr>
          </a:p>
          <a:p>
            <a:pPr marL="0" indent="0">
              <a:buNone/>
            </a:pPr>
            <a:r>
              <a:rPr lang="fr-FR" sz="2500" b="1" dirty="0">
                <a:solidFill>
                  <a:schemeClr val="tx2"/>
                </a:solidFill>
              </a:rPr>
              <a:t>Bien connaître le modèle physique (MPD) du sous-système de base de données,  le contenu, les règles métiers.. </a:t>
            </a:r>
          </a:p>
          <a:p>
            <a:pPr marL="0" indent="0">
              <a:buNone/>
            </a:pPr>
            <a:endParaRPr lang="fr-FR" sz="2500" b="1" dirty="0">
              <a:solidFill>
                <a:schemeClr val="tx2"/>
              </a:solidFill>
            </a:endParaRPr>
          </a:p>
          <a:p>
            <a:pPr marL="0" indent="0">
              <a:buNone/>
            </a:pPr>
            <a:r>
              <a:rPr lang="fr-FR" sz="2500" b="1" dirty="0">
                <a:solidFill>
                  <a:schemeClr val="tx2"/>
                </a:solidFill>
              </a:rPr>
              <a:t>Et bien savoir ce que l’on veut !!</a:t>
            </a:r>
          </a:p>
        </p:txBody>
      </p:sp>
      <p:sp>
        <p:nvSpPr>
          <p:cNvPr id="2" name="Espace réservé du numéro de diapositive 1">
            <a:extLst>
              <a:ext uri="{FF2B5EF4-FFF2-40B4-BE49-F238E27FC236}">
                <a16:creationId xmlns:a16="http://schemas.microsoft.com/office/drawing/2014/main" id="{21AA59BB-6432-EA36-906C-94250A51DF4E}"/>
              </a:ext>
            </a:extLst>
          </p:cNvPr>
          <p:cNvSpPr>
            <a:spLocks noGrp="1"/>
          </p:cNvSpPr>
          <p:nvPr>
            <p:ph type="sldNum" sz="quarter" idx="12"/>
          </p:nvPr>
        </p:nvSpPr>
        <p:spPr/>
        <p:txBody>
          <a:bodyPr/>
          <a:lstStyle/>
          <a:p>
            <a:fld id="{6587D2DD-EBBC-47E7-9E6A-8D97EC9AED78}" type="slidenum">
              <a:rPr lang="fr-FR" smtClean="0"/>
              <a:pPr/>
              <a:t>14</a:t>
            </a:fld>
            <a:endParaRPr lang="fr-F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a:bodyPr>
          <a:lstStyle/>
          <a:p>
            <a:r>
              <a:rPr lang="fr-FR" dirty="0"/>
              <a:t>SELECT et la syntaxe SQL</a:t>
            </a:r>
          </a:p>
        </p:txBody>
      </p:sp>
      <p:sp>
        <p:nvSpPr>
          <p:cNvPr id="9" name="Espace réservé du contenu 2"/>
          <p:cNvSpPr>
            <a:spLocks noGrp="1"/>
          </p:cNvSpPr>
          <p:nvPr>
            <p:ph idx="1"/>
          </p:nvPr>
        </p:nvSpPr>
        <p:spPr>
          <a:xfrm>
            <a:off x="1619672" y="2266149"/>
            <a:ext cx="7096041" cy="1990090"/>
          </a:xfrm>
        </p:spPr>
        <p:txBody>
          <a:bodyPr>
            <a:normAutofit/>
          </a:bodyPr>
          <a:lstStyle/>
          <a:p>
            <a:pPr marL="0" indent="0">
              <a:buNone/>
            </a:pPr>
            <a:r>
              <a:rPr lang="fr-FR" dirty="0"/>
              <a:t>3 mots clés :</a:t>
            </a:r>
          </a:p>
          <a:p>
            <a:pPr marL="0" indent="0">
              <a:buNone/>
            </a:pPr>
            <a:r>
              <a:rPr lang="fr-FR" sz="2400" b="1" dirty="0"/>
              <a:t>SELECT</a:t>
            </a:r>
          </a:p>
          <a:p>
            <a:pPr marL="0" indent="0">
              <a:buNone/>
            </a:pPr>
            <a:r>
              <a:rPr lang="fr-FR" sz="2400" dirty="0"/>
              <a:t>	Champ1,</a:t>
            </a:r>
          </a:p>
          <a:p>
            <a:pPr marL="0" indent="0">
              <a:buNone/>
            </a:pPr>
            <a:r>
              <a:rPr lang="fr-FR" sz="2400" dirty="0"/>
              <a:t>	Champ2</a:t>
            </a:r>
          </a:p>
          <a:p>
            <a:pPr marL="0" indent="0">
              <a:buNone/>
            </a:pPr>
            <a:endParaRPr lang="fr-FR" dirty="0"/>
          </a:p>
        </p:txBody>
      </p:sp>
      <p:sp>
        <p:nvSpPr>
          <p:cNvPr id="10" name="Rectangle 9"/>
          <p:cNvSpPr/>
          <p:nvPr/>
        </p:nvSpPr>
        <p:spPr>
          <a:xfrm>
            <a:off x="1475656" y="1484784"/>
            <a:ext cx="7128792" cy="646331"/>
          </a:xfrm>
          <a:prstGeom prst="rect">
            <a:avLst/>
          </a:prstGeom>
        </p:spPr>
        <p:txBody>
          <a:bodyPr wrap="square">
            <a:spAutoFit/>
          </a:bodyPr>
          <a:lstStyle/>
          <a:p>
            <a:r>
              <a:rPr lang="fr-FR" dirty="0">
                <a:solidFill>
                  <a:srgbClr val="000000"/>
                </a:solidFill>
                <a:latin typeface="Verdana" panose="020B0604030504040204" pitchFamily="34" charset="0"/>
              </a:rPr>
              <a:t>SELECT est la commande de base du SQL destinée à </a:t>
            </a:r>
            <a:r>
              <a:rPr lang="fr-FR" b="1" dirty="0">
                <a:solidFill>
                  <a:srgbClr val="000000"/>
                </a:solidFill>
                <a:latin typeface="Verdana" panose="020B0604030504040204" pitchFamily="34" charset="0"/>
              </a:rPr>
              <a:t>extraire des données</a:t>
            </a:r>
            <a:endParaRPr lang="fr-FR" dirty="0"/>
          </a:p>
        </p:txBody>
      </p:sp>
      <p:sp>
        <p:nvSpPr>
          <p:cNvPr id="13" name="Rectangle 12"/>
          <p:cNvSpPr/>
          <p:nvPr/>
        </p:nvSpPr>
        <p:spPr>
          <a:xfrm>
            <a:off x="5508102" y="4395444"/>
            <a:ext cx="3312368" cy="646331"/>
          </a:xfrm>
          <a:prstGeom prst="rect">
            <a:avLst/>
          </a:prstGeom>
        </p:spPr>
        <p:txBody>
          <a:bodyPr wrap="square">
            <a:spAutoFit/>
          </a:bodyPr>
          <a:lstStyle/>
          <a:p>
            <a:r>
              <a:rPr lang="fr-FR" b="1" dirty="0">
                <a:solidFill>
                  <a:srgbClr val="C00000"/>
                </a:solidFill>
                <a:latin typeface="Helvetica Neue"/>
              </a:rPr>
              <a:t>provenant</a:t>
            </a:r>
            <a:r>
              <a:rPr lang="fr-FR" dirty="0">
                <a:solidFill>
                  <a:srgbClr val="C00000"/>
                </a:solidFill>
                <a:latin typeface="Helvetica Neue"/>
              </a:rPr>
              <a:t> (FROM) du tableau appelé « </a:t>
            </a:r>
            <a:r>
              <a:rPr lang="fr-FR" dirty="0" err="1">
                <a:solidFill>
                  <a:srgbClr val="C00000"/>
                </a:solidFill>
                <a:latin typeface="Helvetica Neue"/>
              </a:rPr>
              <a:t>nom_du_tableau</a:t>
            </a:r>
            <a:r>
              <a:rPr lang="fr-FR" dirty="0">
                <a:solidFill>
                  <a:srgbClr val="C00000"/>
                </a:solidFill>
                <a:latin typeface="Helvetica Neue"/>
              </a:rPr>
              <a:t> ».</a:t>
            </a:r>
          </a:p>
        </p:txBody>
      </p:sp>
      <p:sp>
        <p:nvSpPr>
          <p:cNvPr id="11" name="Espace réservé du contenu 2"/>
          <p:cNvSpPr txBox="1">
            <a:spLocks/>
          </p:cNvSpPr>
          <p:nvPr/>
        </p:nvSpPr>
        <p:spPr>
          <a:xfrm>
            <a:off x="1724429" y="4221088"/>
            <a:ext cx="2343515" cy="995045"/>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0" indent="0">
              <a:buNone/>
            </a:pPr>
            <a:r>
              <a:rPr lang="fr-FR" sz="2400" b="1" dirty="0"/>
              <a:t>FROM</a:t>
            </a:r>
          </a:p>
          <a:p>
            <a:pPr marL="0" indent="0">
              <a:buNone/>
            </a:pPr>
            <a:r>
              <a:rPr lang="fr-FR" sz="2400" dirty="0"/>
              <a:t>	Table</a:t>
            </a:r>
          </a:p>
          <a:p>
            <a:pPr marL="0" indent="0">
              <a:buFont typeface="Wingdings 2"/>
              <a:buNone/>
            </a:pPr>
            <a:endParaRPr lang="fr-FR" dirty="0"/>
          </a:p>
        </p:txBody>
      </p:sp>
      <p:sp>
        <p:nvSpPr>
          <p:cNvPr id="12" name="Rectangle 11"/>
          <p:cNvSpPr/>
          <p:nvPr/>
        </p:nvSpPr>
        <p:spPr>
          <a:xfrm>
            <a:off x="5508102" y="2861320"/>
            <a:ext cx="3312368" cy="1200329"/>
          </a:xfrm>
          <a:prstGeom prst="rect">
            <a:avLst/>
          </a:prstGeom>
        </p:spPr>
        <p:txBody>
          <a:bodyPr wrap="square">
            <a:spAutoFit/>
          </a:bodyPr>
          <a:lstStyle/>
          <a:p>
            <a:r>
              <a:rPr lang="fr-FR" dirty="0">
                <a:solidFill>
                  <a:srgbClr val="C00000"/>
                </a:solidFill>
                <a:latin typeface="Helvetica Neue"/>
              </a:rPr>
              <a:t>Cette requête SQL va </a:t>
            </a:r>
            <a:r>
              <a:rPr lang="fr-FR" b="1" dirty="0">
                <a:solidFill>
                  <a:srgbClr val="C00000"/>
                </a:solidFill>
                <a:latin typeface="Helvetica Neue"/>
              </a:rPr>
              <a:t>sélectionner</a:t>
            </a:r>
            <a:r>
              <a:rPr lang="fr-FR" dirty="0">
                <a:solidFill>
                  <a:srgbClr val="C00000"/>
                </a:solidFill>
                <a:latin typeface="Helvetica Neue"/>
              </a:rPr>
              <a:t> </a:t>
            </a:r>
            <a:r>
              <a:rPr lang="fr-FR" b="1" dirty="0">
                <a:solidFill>
                  <a:srgbClr val="C00000"/>
                </a:solidFill>
                <a:latin typeface="Helvetica Neue"/>
              </a:rPr>
              <a:t>et afficher </a:t>
            </a:r>
            <a:r>
              <a:rPr lang="fr-FR" dirty="0">
                <a:solidFill>
                  <a:srgbClr val="C00000"/>
                </a:solidFill>
                <a:latin typeface="Helvetica Neue"/>
              </a:rPr>
              <a:t>(SELECT) le champ « </a:t>
            </a:r>
            <a:r>
              <a:rPr lang="fr-FR" dirty="0" err="1">
                <a:solidFill>
                  <a:srgbClr val="C00000"/>
                </a:solidFill>
                <a:latin typeface="Helvetica Neue"/>
              </a:rPr>
              <a:t>nom_du_champ</a:t>
            </a:r>
            <a:r>
              <a:rPr lang="fr-FR" dirty="0">
                <a:solidFill>
                  <a:srgbClr val="C00000"/>
                </a:solidFill>
                <a:latin typeface="Helvetica Neue"/>
              </a:rPr>
              <a:t> »</a:t>
            </a:r>
            <a:endParaRPr lang="fr-FR" b="1" dirty="0">
              <a:solidFill>
                <a:srgbClr val="C00000"/>
              </a:solidFill>
              <a:latin typeface="Helvetica Neue"/>
            </a:endParaRPr>
          </a:p>
        </p:txBody>
      </p:sp>
      <p:sp>
        <p:nvSpPr>
          <p:cNvPr id="14" name="Espace réservé du contenu 2"/>
          <p:cNvSpPr txBox="1">
            <a:spLocks/>
          </p:cNvSpPr>
          <p:nvPr/>
        </p:nvSpPr>
        <p:spPr>
          <a:xfrm>
            <a:off x="1754771" y="5144125"/>
            <a:ext cx="3177269" cy="995045"/>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0" indent="0">
              <a:buNone/>
            </a:pPr>
            <a:r>
              <a:rPr lang="fr-FR" sz="2400" b="1" dirty="0"/>
              <a:t>WHERE       </a:t>
            </a:r>
          </a:p>
          <a:p>
            <a:pPr marL="0" indent="0">
              <a:buNone/>
            </a:pPr>
            <a:r>
              <a:rPr lang="fr-FR" sz="2400" dirty="0"/>
              <a:t>	Champ3 =‘test’</a:t>
            </a:r>
          </a:p>
          <a:p>
            <a:pPr marL="0" indent="0">
              <a:buFont typeface="Wingdings 2"/>
              <a:buNone/>
            </a:pPr>
            <a:endParaRPr lang="fr-FR" dirty="0"/>
          </a:p>
        </p:txBody>
      </p:sp>
      <p:sp>
        <p:nvSpPr>
          <p:cNvPr id="15" name="Rectangle 14"/>
          <p:cNvSpPr/>
          <p:nvPr/>
        </p:nvSpPr>
        <p:spPr>
          <a:xfrm>
            <a:off x="5541384" y="5318481"/>
            <a:ext cx="3312368" cy="646331"/>
          </a:xfrm>
          <a:prstGeom prst="rect">
            <a:avLst/>
          </a:prstGeom>
        </p:spPr>
        <p:txBody>
          <a:bodyPr wrap="square">
            <a:spAutoFit/>
          </a:bodyPr>
          <a:lstStyle/>
          <a:p>
            <a:r>
              <a:rPr lang="fr-FR" dirty="0">
                <a:solidFill>
                  <a:srgbClr val="C00000"/>
                </a:solidFill>
                <a:latin typeface="Helvetica Neue"/>
              </a:rPr>
              <a:t>Contenant (</a:t>
            </a:r>
            <a:r>
              <a:rPr lang="fr-FR" b="1" dirty="0">
                <a:solidFill>
                  <a:srgbClr val="C00000"/>
                </a:solidFill>
                <a:latin typeface="Helvetica Neue"/>
              </a:rPr>
              <a:t>condition</a:t>
            </a:r>
            <a:r>
              <a:rPr lang="fr-FR" dirty="0">
                <a:solidFill>
                  <a:srgbClr val="C00000"/>
                </a:solidFill>
                <a:latin typeface="Helvetica Neue"/>
              </a:rPr>
              <a:t>) quand le «</a:t>
            </a:r>
            <a:r>
              <a:rPr lang="fr-FR" dirty="0" err="1">
                <a:solidFill>
                  <a:srgbClr val="C00000"/>
                </a:solidFill>
                <a:latin typeface="Helvetica Neue"/>
              </a:rPr>
              <a:t>nom_du_champ</a:t>
            </a:r>
            <a:r>
              <a:rPr lang="fr-FR" dirty="0">
                <a:solidFill>
                  <a:srgbClr val="C00000"/>
                </a:solidFill>
                <a:latin typeface="Helvetica Neue"/>
              </a:rPr>
              <a:t>» est</a:t>
            </a:r>
            <a:endParaRPr lang="fr-FR" dirty="0">
              <a:solidFill>
                <a:srgbClr val="C00000"/>
              </a:solidFill>
            </a:endParaRPr>
          </a:p>
        </p:txBody>
      </p:sp>
      <p:sp>
        <p:nvSpPr>
          <p:cNvPr id="2" name="Espace réservé du numéro de diapositive 1">
            <a:extLst>
              <a:ext uri="{FF2B5EF4-FFF2-40B4-BE49-F238E27FC236}">
                <a16:creationId xmlns:a16="http://schemas.microsoft.com/office/drawing/2014/main" id="{74AFA780-4BB3-5EA5-0306-B748AD6E9040}"/>
              </a:ext>
            </a:extLst>
          </p:cNvPr>
          <p:cNvSpPr>
            <a:spLocks noGrp="1"/>
          </p:cNvSpPr>
          <p:nvPr>
            <p:ph type="sldNum" sz="quarter" idx="12"/>
          </p:nvPr>
        </p:nvSpPr>
        <p:spPr/>
        <p:txBody>
          <a:bodyPr/>
          <a:lstStyle/>
          <a:p>
            <a:fld id="{6587D2DD-EBBC-47E7-9E6A-8D97EC9AED78}" type="slidenum">
              <a:rPr lang="fr-FR" smtClean="0"/>
              <a:pPr/>
              <a:t>15</a:t>
            </a:fld>
            <a:endParaRPr lang="fr-FR"/>
          </a:p>
        </p:txBody>
      </p:sp>
    </p:spTree>
    <p:extLst>
      <p:ext uri="{BB962C8B-B14F-4D97-AF65-F5344CB8AC3E}">
        <p14:creationId xmlns:p14="http://schemas.microsoft.com/office/powerpoint/2010/main" val="229048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1"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txBox="1">
            <a:spLocks/>
          </p:cNvSpPr>
          <p:nvPr/>
        </p:nvSpPr>
        <p:spPr>
          <a:xfrm>
            <a:off x="1588008" y="427038"/>
            <a:ext cx="7498080" cy="1143000"/>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fr-FR" dirty="0"/>
              <a:t>SELECT et la syntaxe SQL (2)</a:t>
            </a:r>
          </a:p>
        </p:txBody>
      </p:sp>
      <p:sp>
        <p:nvSpPr>
          <p:cNvPr id="6" name="Espace réservé du contenu 2"/>
          <p:cNvSpPr txBox="1">
            <a:spLocks/>
          </p:cNvSpPr>
          <p:nvPr/>
        </p:nvSpPr>
        <p:spPr>
          <a:xfrm>
            <a:off x="1403648" y="1700808"/>
            <a:ext cx="3096344" cy="1944216"/>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0" indent="0">
              <a:buFont typeface="Wingdings 2"/>
              <a:buNone/>
            </a:pPr>
            <a:r>
              <a:rPr lang="fr-FR" dirty="0"/>
              <a:t>3 types de select:</a:t>
            </a:r>
          </a:p>
          <a:p>
            <a:pPr marL="0" indent="0">
              <a:buFont typeface="Wingdings 2"/>
              <a:buNone/>
            </a:pPr>
            <a:endParaRPr lang="fr-FR" sz="2400" b="1" dirty="0"/>
          </a:p>
          <a:p>
            <a:pPr marL="0" indent="0">
              <a:buFont typeface="Wingdings 2"/>
              <a:buNone/>
            </a:pPr>
            <a:r>
              <a:rPr lang="fr-FR" sz="2400" b="1" dirty="0"/>
              <a:t>SELECT *</a:t>
            </a:r>
          </a:p>
          <a:p>
            <a:pPr marL="0" indent="0">
              <a:buFont typeface="Wingdings 2"/>
              <a:buNone/>
            </a:pPr>
            <a:r>
              <a:rPr lang="fr-FR" sz="2400" dirty="0"/>
              <a:t>	</a:t>
            </a:r>
            <a:r>
              <a:rPr lang="fr-FR" sz="2400" b="1" dirty="0"/>
              <a:t>FROM</a:t>
            </a:r>
          </a:p>
          <a:p>
            <a:pPr marL="0" indent="0">
              <a:buFont typeface="Wingdings 2"/>
              <a:buNone/>
            </a:pPr>
            <a:endParaRPr lang="fr-FR" sz="2400" dirty="0"/>
          </a:p>
        </p:txBody>
      </p:sp>
      <p:sp>
        <p:nvSpPr>
          <p:cNvPr id="7" name="Rectangle 6"/>
          <p:cNvSpPr/>
          <p:nvPr/>
        </p:nvSpPr>
        <p:spPr>
          <a:xfrm>
            <a:off x="4644007" y="2693800"/>
            <a:ext cx="4320480" cy="923330"/>
          </a:xfrm>
          <a:prstGeom prst="rect">
            <a:avLst/>
          </a:prstGeom>
        </p:spPr>
        <p:txBody>
          <a:bodyPr wrap="square">
            <a:spAutoFit/>
          </a:bodyPr>
          <a:lstStyle/>
          <a:p>
            <a:r>
              <a:rPr lang="fr-FR" dirty="0">
                <a:solidFill>
                  <a:srgbClr val="C00000"/>
                </a:solidFill>
                <a:latin typeface="Helvetica Neue"/>
              </a:rPr>
              <a:t>Retourne et affiche l’ensemble des champs (colonnes) et des lignes.</a:t>
            </a:r>
          </a:p>
          <a:p>
            <a:r>
              <a:rPr lang="fr-FR" dirty="0">
                <a:solidFill>
                  <a:srgbClr val="C00000"/>
                </a:solidFill>
                <a:latin typeface="Helvetica Neue"/>
              </a:rPr>
              <a:t>(A éviter)</a:t>
            </a:r>
          </a:p>
        </p:txBody>
      </p:sp>
      <p:sp>
        <p:nvSpPr>
          <p:cNvPr id="8" name="Espace réservé du contenu 2"/>
          <p:cNvSpPr txBox="1">
            <a:spLocks/>
          </p:cNvSpPr>
          <p:nvPr/>
        </p:nvSpPr>
        <p:spPr>
          <a:xfrm>
            <a:off x="1461464" y="4260922"/>
            <a:ext cx="3096344" cy="1008112"/>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0" indent="0">
              <a:buNone/>
            </a:pPr>
            <a:r>
              <a:rPr lang="fr-FR" sz="2400" b="1" dirty="0"/>
              <a:t>SELECT  TOP 100 *</a:t>
            </a:r>
          </a:p>
          <a:p>
            <a:pPr marL="0" indent="0">
              <a:buNone/>
            </a:pPr>
            <a:r>
              <a:rPr lang="fr-FR" sz="2400" dirty="0"/>
              <a:t>	</a:t>
            </a:r>
            <a:r>
              <a:rPr lang="fr-FR" sz="2400" b="1" dirty="0"/>
              <a:t>FROM</a:t>
            </a:r>
          </a:p>
          <a:p>
            <a:pPr marL="0" indent="0">
              <a:buFont typeface="Wingdings 2"/>
              <a:buNone/>
            </a:pPr>
            <a:endParaRPr lang="fr-FR" sz="2400" dirty="0"/>
          </a:p>
        </p:txBody>
      </p:sp>
      <p:sp>
        <p:nvSpPr>
          <p:cNvPr id="9" name="Rectangle 8"/>
          <p:cNvSpPr/>
          <p:nvPr/>
        </p:nvSpPr>
        <p:spPr>
          <a:xfrm>
            <a:off x="4644007" y="4260922"/>
            <a:ext cx="4320480" cy="1477328"/>
          </a:xfrm>
          <a:prstGeom prst="rect">
            <a:avLst/>
          </a:prstGeom>
        </p:spPr>
        <p:txBody>
          <a:bodyPr wrap="square">
            <a:spAutoFit/>
          </a:bodyPr>
          <a:lstStyle/>
          <a:p>
            <a:r>
              <a:rPr lang="fr-FR" dirty="0">
                <a:solidFill>
                  <a:srgbClr val="C00000"/>
                </a:solidFill>
                <a:latin typeface="Helvetica Neue"/>
              </a:rPr>
              <a:t>Retourne l’ensemble des champs (colonnes) et seulement les 100 premières lignes : permet de visualiser les données et ce que contient la table sans problématique de performance.</a:t>
            </a:r>
          </a:p>
        </p:txBody>
      </p:sp>
      <p:sp>
        <p:nvSpPr>
          <p:cNvPr id="2" name="Espace réservé du numéro de diapositive 1">
            <a:extLst>
              <a:ext uri="{FF2B5EF4-FFF2-40B4-BE49-F238E27FC236}">
                <a16:creationId xmlns:a16="http://schemas.microsoft.com/office/drawing/2014/main" id="{C4794122-0993-D3EF-8546-0655937E5BE9}"/>
              </a:ext>
            </a:extLst>
          </p:cNvPr>
          <p:cNvSpPr>
            <a:spLocks noGrp="1"/>
          </p:cNvSpPr>
          <p:nvPr>
            <p:ph type="sldNum" sz="quarter" idx="12"/>
          </p:nvPr>
        </p:nvSpPr>
        <p:spPr/>
        <p:txBody>
          <a:bodyPr/>
          <a:lstStyle/>
          <a:p>
            <a:fld id="{6587D2DD-EBBC-47E7-9E6A-8D97EC9AED78}" type="slidenum">
              <a:rPr lang="fr-FR" smtClean="0"/>
              <a:pPr/>
              <a:t>16</a:t>
            </a:fld>
            <a:endParaRPr lang="fr-FR"/>
          </a:p>
        </p:txBody>
      </p:sp>
    </p:spTree>
    <p:extLst>
      <p:ext uri="{BB962C8B-B14F-4D97-AF65-F5344CB8AC3E}">
        <p14:creationId xmlns:p14="http://schemas.microsoft.com/office/powerpoint/2010/main" val="3419425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a:bodyPr>
          <a:lstStyle/>
          <a:p>
            <a:r>
              <a:rPr lang="fr-FR" sz="4000" dirty="0"/>
              <a:t>Filtrage des données : </a:t>
            </a:r>
            <a:br>
              <a:rPr lang="fr-FR" dirty="0"/>
            </a:br>
            <a:r>
              <a:rPr lang="fr-FR" sz="2400" dirty="0"/>
              <a:t>La clause DISTINCT</a:t>
            </a:r>
            <a:endParaRPr lang="fr-FR" dirty="0"/>
          </a:p>
        </p:txBody>
      </p:sp>
      <p:sp>
        <p:nvSpPr>
          <p:cNvPr id="9" name="ZoneTexte 8"/>
          <p:cNvSpPr txBox="1"/>
          <p:nvPr/>
        </p:nvSpPr>
        <p:spPr>
          <a:xfrm>
            <a:off x="4364725" y="3432621"/>
            <a:ext cx="4264650" cy="1631216"/>
          </a:xfrm>
          <a:prstGeom prst="rect">
            <a:avLst/>
          </a:prstGeom>
          <a:noFill/>
        </p:spPr>
        <p:txBody>
          <a:bodyPr wrap="square" rtlCol="0">
            <a:spAutoFit/>
          </a:bodyPr>
          <a:lstStyle/>
          <a:p>
            <a:pPr algn="just"/>
            <a:r>
              <a:rPr lang="fr-FR" sz="2000" b="1" dirty="0"/>
              <a:t>Le DISTINCT se fait sur l’ensemble des champs  du Select</a:t>
            </a:r>
          </a:p>
          <a:p>
            <a:pPr algn="just"/>
            <a:endParaRPr lang="fr-FR" sz="2000" b="1" dirty="0"/>
          </a:p>
          <a:p>
            <a:pPr algn="just"/>
            <a:r>
              <a:rPr lang="fr-FR" sz="2000" b="1" dirty="0"/>
              <a:t>Il permet de supprimer les doublons sur les lignes.</a:t>
            </a:r>
          </a:p>
        </p:txBody>
      </p:sp>
      <p:sp>
        <p:nvSpPr>
          <p:cNvPr id="8" name="ZoneTexte 7">
            <a:extLst>
              <a:ext uri="{FF2B5EF4-FFF2-40B4-BE49-F238E27FC236}">
                <a16:creationId xmlns:a16="http://schemas.microsoft.com/office/drawing/2014/main" id="{99742A59-42E8-42C7-A7D7-670ACE09841F}"/>
              </a:ext>
            </a:extLst>
          </p:cNvPr>
          <p:cNvSpPr txBox="1"/>
          <p:nvPr/>
        </p:nvSpPr>
        <p:spPr>
          <a:xfrm>
            <a:off x="1435608" y="1859158"/>
            <a:ext cx="4572000" cy="1200329"/>
          </a:xfrm>
          <a:prstGeom prst="rect">
            <a:avLst/>
          </a:prstGeom>
          <a:noFill/>
        </p:spPr>
        <p:txBody>
          <a:bodyPr wrap="square">
            <a:spAutoFit/>
          </a:bodyPr>
          <a:lstStyle/>
          <a:p>
            <a:r>
              <a:rPr lang="fr-FR" sz="1800" dirty="0">
                <a:solidFill>
                  <a:srgbClr val="0000FF"/>
                </a:solidFill>
                <a:latin typeface="Consolas" panose="020B0609020204030204" pitchFamily="49" charset="0"/>
              </a:rPr>
              <a:t>use</a:t>
            </a:r>
            <a:r>
              <a:rPr lang="fr-FR" sz="1800" dirty="0">
                <a:solidFill>
                  <a:srgbClr val="000000"/>
                </a:solidFill>
                <a:latin typeface="Consolas" panose="020B0609020204030204" pitchFamily="49" charset="0"/>
              </a:rPr>
              <a:t> comptoir</a:t>
            </a: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Distinct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Clientpays</a:t>
            </a:r>
            <a:r>
              <a:rPr lang="fr-FR" sz="1800" dirty="0">
                <a:solidFill>
                  <a:srgbClr val="000000"/>
                </a:solidFill>
                <a:latin typeface="Consolas" panose="020B0609020204030204" pitchFamily="49" charset="0"/>
              </a:rPr>
              <a:t> </a:t>
            </a: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dirty="0"/>
          </a:p>
        </p:txBody>
      </p:sp>
      <p:graphicFrame>
        <p:nvGraphicFramePr>
          <p:cNvPr id="3" name="Tableau 2">
            <a:extLst>
              <a:ext uri="{FF2B5EF4-FFF2-40B4-BE49-F238E27FC236}">
                <a16:creationId xmlns:a16="http://schemas.microsoft.com/office/drawing/2014/main" id="{3941DB79-A60B-4417-A38F-D719DF66A0AE}"/>
              </a:ext>
            </a:extLst>
          </p:cNvPr>
          <p:cNvGraphicFramePr>
            <a:graphicFrameLocks noGrp="1"/>
          </p:cNvGraphicFramePr>
          <p:nvPr/>
        </p:nvGraphicFramePr>
        <p:xfrm>
          <a:off x="2827633" y="3429000"/>
          <a:ext cx="1080120" cy="1905000"/>
        </p:xfrm>
        <a:graphic>
          <a:graphicData uri="http://schemas.openxmlformats.org/drawingml/2006/table">
            <a:tbl>
              <a:tblPr>
                <a:tableStyleId>{5C22544A-7EE6-4342-B048-85BDC9FD1C3A}</a:tableStyleId>
              </a:tblPr>
              <a:tblGrid>
                <a:gridCol w="1080120">
                  <a:extLst>
                    <a:ext uri="{9D8B030D-6E8A-4147-A177-3AD203B41FA5}">
                      <a16:colId xmlns:a16="http://schemas.microsoft.com/office/drawing/2014/main" val="2996031105"/>
                    </a:ext>
                  </a:extLst>
                </a:gridCol>
              </a:tblGrid>
              <a:tr h="190500">
                <a:tc>
                  <a:txBody>
                    <a:bodyPr/>
                    <a:lstStyle/>
                    <a:p>
                      <a:pPr algn="l" fontAlgn="b"/>
                      <a:r>
                        <a:rPr lang="fr-FR" sz="1100" b="1" u="none" strike="noStrike" dirty="0" err="1">
                          <a:effectLst/>
                        </a:rPr>
                        <a:t>Clientpays</a:t>
                      </a:r>
                      <a:endParaRPr lang="fr-FR"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9293715"/>
                  </a:ext>
                </a:extLst>
              </a:tr>
              <a:tr h="190500">
                <a:tc>
                  <a:txBody>
                    <a:bodyPr/>
                    <a:lstStyle/>
                    <a:p>
                      <a:pPr algn="l" fontAlgn="b"/>
                      <a:r>
                        <a:rPr lang="fr-FR" sz="1100" u="none" strike="noStrike">
                          <a:effectLst/>
                        </a:rPr>
                        <a:t>Argentina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16798806"/>
                  </a:ext>
                </a:extLst>
              </a:tr>
              <a:tr h="190500">
                <a:tc>
                  <a:txBody>
                    <a:bodyPr/>
                    <a:lstStyle/>
                    <a:p>
                      <a:pPr algn="l" fontAlgn="b"/>
                      <a:r>
                        <a:rPr lang="fr-FR" sz="1100" u="none" strike="noStrike">
                          <a:effectLst/>
                        </a:rPr>
                        <a:t>Austria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60676414"/>
                  </a:ext>
                </a:extLst>
              </a:tr>
              <a:tr h="190500">
                <a:tc>
                  <a:txBody>
                    <a:bodyPr/>
                    <a:lstStyle/>
                    <a:p>
                      <a:pPr algn="l" fontAlgn="b"/>
                      <a:r>
                        <a:rPr lang="fr-FR" sz="1100" u="none" strike="noStrike">
                          <a:effectLst/>
                        </a:rPr>
                        <a:t>Belgium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84488999"/>
                  </a:ext>
                </a:extLst>
              </a:tr>
              <a:tr h="190500">
                <a:tc>
                  <a:txBody>
                    <a:bodyPr/>
                    <a:lstStyle/>
                    <a:p>
                      <a:pPr algn="l" fontAlgn="b"/>
                      <a:r>
                        <a:rPr lang="fr-FR" sz="1100" u="none" strike="noStrike">
                          <a:effectLst/>
                        </a:rPr>
                        <a:t>Brazil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84747780"/>
                  </a:ext>
                </a:extLst>
              </a:tr>
              <a:tr h="190500">
                <a:tc>
                  <a:txBody>
                    <a:bodyPr/>
                    <a:lstStyle/>
                    <a:p>
                      <a:pPr algn="l" fontAlgn="b"/>
                      <a:r>
                        <a:rPr lang="fr-FR" sz="1100" u="none" strike="noStrike">
                          <a:effectLst/>
                        </a:rPr>
                        <a:t>Canada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86794819"/>
                  </a:ext>
                </a:extLst>
              </a:tr>
              <a:tr h="190500">
                <a:tc>
                  <a:txBody>
                    <a:bodyPr/>
                    <a:lstStyle/>
                    <a:p>
                      <a:pPr algn="l" fontAlgn="b"/>
                      <a:r>
                        <a:rPr lang="fr-FR" sz="1100" u="none" strike="noStrike">
                          <a:effectLst/>
                        </a:rPr>
                        <a:t>Denmark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90950457"/>
                  </a:ext>
                </a:extLst>
              </a:tr>
              <a:tr h="190500">
                <a:tc>
                  <a:txBody>
                    <a:bodyPr/>
                    <a:lstStyle/>
                    <a:p>
                      <a:pPr algn="l" fontAlgn="b"/>
                      <a:r>
                        <a:rPr lang="fr-FR" sz="1100" u="none" strike="noStrike">
                          <a:effectLst/>
                        </a:rPr>
                        <a:t>DEUTSCHLAND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90438767"/>
                  </a:ext>
                </a:extLst>
              </a:tr>
              <a:tr h="190500">
                <a:tc>
                  <a:txBody>
                    <a:bodyPr/>
                    <a:lstStyle/>
                    <a:p>
                      <a:pPr algn="l" fontAlgn="b"/>
                      <a:r>
                        <a:rPr lang="fr-FR" sz="1100" u="none" strike="noStrike">
                          <a:effectLst/>
                        </a:rPr>
                        <a:t>Finland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9699204"/>
                  </a:ext>
                </a:extLst>
              </a:tr>
              <a:tr h="190500">
                <a:tc>
                  <a:txBody>
                    <a:bodyPr/>
                    <a:lstStyle/>
                    <a:p>
                      <a:pPr algn="l" fontAlgn="b"/>
                      <a:r>
                        <a:rPr lang="fr-FR" sz="1100" u="none" strike="noStrike" dirty="0">
                          <a:effectLst/>
                        </a:rPr>
                        <a:t>FRANCE         </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56325098"/>
                  </a:ext>
                </a:extLst>
              </a:tr>
            </a:tbl>
          </a:graphicData>
        </a:graphic>
      </p:graphicFrame>
      <p:sp>
        <p:nvSpPr>
          <p:cNvPr id="2" name="Espace réservé du numéro de diapositive 1">
            <a:extLst>
              <a:ext uri="{FF2B5EF4-FFF2-40B4-BE49-F238E27FC236}">
                <a16:creationId xmlns:a16="http://schemas.microsoft.com/office/drawing/2014/main" id="{6A93D106-320B-F680-F324-E5F4FE3CE603}"/>
              </a:ext>
            </a:extLst>
          </p:cNvPr>
          <p:cNvSpPr>
            <a:spLocks noGrp="1"/>
          </p:cNvSpPr>
          <p:nvPr>
            <p:ph type="sldNum" sz="quarter" idx="12"/>
          </p:nvPr>
        </p:nvSpPr>
        <p:spPr/>
        <p:txBody>
          <a:bodyPr/>
          <a:lstStyle/>
          <a:p>
            <a:fld id="{6587D2DD-EBBC-47E7-9E6A-8D97EC9AED78}" type="slidenum">
              <a:rPr lang="fr-FR" smtClean="0"/>
              <a:pPr/>
              <a:t>17</a:t>
            </a:fld>
            <a:endParaRPr lang="fr-F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dirty="0"/>
              <a:t>Les commentaires en SQL</a:t>
            </a:r>
            <a:br>
              <a:rPr lang="fr-FR" dirty="0"/>
            </a:br>
            <a:endParaRPr lang="fr-FR" sz="2800" dirty="0"/>
          </a:p>
        </p:txBody>
      </p:sp>
      <p:sp>
        <p:nvSpPr>
          <p:cNvPr id="8" name="Espace réservé du contenu 2"/>
          <p:cNvSpPr>
            <a:spLocks noGrp="1"/>
          </p:cNvSpPr>
          <p:nvPr>
            <p:ph idx="1"/>
          </p:nvPr>
        </p:nvSpPr>
        <p:spPr>
          <a:xfrm>
            <a:off x="1435608" y="1447800"/>
            <a:ext cx="7498080" cy="1405136"/>
          </a:xfrm>
        </p:spPr>
        <p:txBody>
          <a:bodyPr/>
          <a:lstStyle/>
          <a:p>
            <a:r>
              <a:rPr lang="fr-FR" dirty="0"/>
              <a:t>Introduits par « -- » (une seule ligne</a:t>
            </a:r>
          </a:p>
          <a:p>
            <a:r>
              <a:rPr lang="fr-FR" dirty="0"/>
              <a:t>Entourés par /*,,,,,,,,,,*/ (plusieurs lignes)</a:t>
            </a:r>
          </a:p>
        </p:txBody>
      </p:sp>
      <p:pic>
        <p:nvPicPr>
          <p:cNvPr id="9" name="Image 8"/>
          <p:cNvPicPr>
            <a:picLocks noChangeAspect="1"/>
          </p:cNvPicPr>
          <p:nvPr/>
        </p:nvPicPr>
        <p:blipFill>
          <a:blip r:embed="rId3" cstate="print"/>
          <a:stretch>
            <a:fillRect/>
          </a:stretch>
        </p:blipFill>
        <p:spPr>
          <a:xfrm>
            <a:off x="2267744" y="2708920"/>
            <a:ext cx="5810250" cy="3790950"/>
          </a:xfrm>
          <a:prstGeom prst="rect">
            <a:avLst/>
          </a:prstGeom>
        </p:spPr>
      </p:pic>
      <p:sp>
        <p:nvSpPr>
          <p:cNvPr id="3" name="Espace réservé du numéro de diapositive 2">
            <a:extLst>
              <a:ext uri="{FF2B5EF4-FFF2-40B4-BE49-F238E27FC236}">
                <a16:creationId xmlns:a16="http://schemas.microsoft.com/office/drawing/2014/main" id="{F4CDC2A6-B7E9-1B1C-76C4-6336AD71AFAF}"/>
              </a:ext>
            </a:extLst>
          </p:cNvPr>
          <p:cNvSpPr>
            <a:spLocks noGrp="1"/>
          </p:cNvSpPr>
          <p:nvPr>
            <p:ph type="sldNum" sz="quarter" idx="12"/>
          </p:nvPr>
        </p:nvSpPr>
        <p:spPr/>
        <p:txBody>
          <a:bodyPr/>
          <a:lstStyle/>
          <a:p>
            <a:fld id="{6587D2DD-EBBC-47E7-9E6A-8D97EC9AED78}" type="slidenum">
              <a:rPr lang="fr-FR" smtClean="0"/>
              <a:pPr/>
              <a:t>18</a:t>
            </a:fld>
            <a:endParaRPr lang="fr-F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1426170"/>
          </a:xfrm>
        </p:spPr>
        <p:txBody>
          <a:bodyPr>
            <a:normAutofit/>
          </a:bodyPr>
          <a:lstStyle/>
          <a:p>
            <a:r>
              <a:rPr lang="fr-FR" sz="4400" dirty="0"/>
              <a:t>La commande SELECT : </a:t>
            </a:r>
            <a:br>
              <a:rPr lang="fr-FR" sz="4000" dirty="0"/>
            </a:br>
            <a:r>
              <a:rPr lang="fr-FR" sz="2800" dirty="0"/>
              <a:t>La clause TOP à travers différents SGBD</a:t>
            </a:r>
          </a:p>
        </p:txBody>
      </p:sp>
      <p:sp>
        <p:nvSpPr>
          <p:cNvPr id="6" name="ZoneTexte 5">
            <a:extLst>
              <a:ext uri="{FF2B5EF4-FFF2-40B4-BE49-F238E27FC236}">
                <a16:creationId xmlns:a16="http://schemas.microsoft.com/office/drawing/2014/main" id="{F851317C-3D04-4255-85E8-CB943DBA24E0}"/>
              </a:ext>
            </a:extLst>
          </p:cNvPr>
          <p:cNvSpPr txBox="1"/>
          <p:nvPr/>
        </p:nvSpPr>
        <p:spPr>
          <a:xfrm>
            <a:off x="3851920" y="1988840"/>
            <a:ext cx="4572000" cy="4093428"/>
          </a:xfrm>
          <a:prstGeom prst="rect">
            <a:avLst/>
          </a:prstGeom>
          <a:noFill/>
        </p:spPr>
        <p:txBody>
          <a:bodyPr wrap="square">
            <a:spAutoFit/>
          </a:bodyPr>
          <a:lstStyle/>
          <a:p>
            <a:r>
              <a:rPr lang="fr-FR" sz="2000" dirty="0">
                <a:solidFill>
                  <a:srgbClr val="008000"/>
                </a:solidFill>
                <a:latin typeface="Consolas" panose="020B0609020204030204" pitchFamily="49" charset="0"/>
              </a:rPr>
              <a:t>-- SQL SERVEUR</a:t>
            </a:r>
            <a:endParaRPr lang="fr-FR" sz="2000" dirty="0">
              <a:solidFill>
                <a:srgbClr val="000000"/>
              </a:solidFill>
              <a:latin typeface="Consolas" panose="020B0609020204030204" pitchFamily="49" charset="0"/>
            </a:endParaRPr>
          </a:p>
          <a:p>
            <a:r>
              <a:rPr lang="fr-FR" sz="2000" dirty="0">
                <a:solidFill>
                  <a:srgbClr val="0000FF"/>
                </a:solidFill>
                <a:latin typeface="Consolas" panose="020B0609020204030204" pitchFamily="49" charset="0"/>
              </a:rPr>
              <a:t>Select</a:t>
            </a:r>
            <a:r>
              <a:rPr lang="fr-FR" sz="2000" dirty="0">
                <a:solidFill>
                  <a:srgbClr val="000000"/>
                </a:solidFill>
                <a:latin typeface="Consolas" panose="020B0609020204030204" pitchFamily="49" charset="0"/>
              </a:rPr>
              <a:t> </a:t>
            </a:r>
            <a:r>
              <a:rPr lang="fr-FR" sz="2000" b="1" dirty="0">
                <a:solidFill>
                  <a:srgbClr val="0000FF"/>
                </a:solidFill>
                <a:latin typeface="Consolas" panose="020B0609020204030204" pitchFamily="49" charset="0"/>
              </a:rPr>
              <a:t>TOP</a:t>
            </a:r>
            <a:r>
              <a:rPr lang="fr-FR" sz="2000" b="1" dirty="0">
                <a:solidFill>
                  <a:srgbClr val="000000"/>
                </a:solidFill>
                <a:latin typeface="Consolas" panose="020B0609020204030204" pitchFamily="49" charset="0"/>
              </a:rPr>
              <a:t> 10 </a:t>
            </a:r>
            <a:r>
              <a:rPr lang="fr-FR" sz="2000" dirty="0">
                <a:solidFill>
                  <a:srgbClr val="808080"/>
                </a:solidFill>
                <a:latin typeface="Consolas" panose="020B0609020204030204" pitchFamily="49" charset="0"/>
              </a:rPr>
              <a:t>*</a:t>
            </a:r>
            <a:endParaRPr lang="fr-FR" sz="2000" dirty="0">
              <a:solidFill>
                <a:srgbClr val="000000"/>
              </a:solidFill>
              <a:latin typeface="Consolas" panose="020B0609020204030204" pitchFamily="49" charset="0"/>
            </a:endParaRPr>
          </a:p>
          <a:p>
            <a:r>
              <a:rPr lang="fr-FR" sz="2000" dirty="0" err="1">
                <a:solidFill>
                  <a:srgbClr val="0000FF"/>
                </a:solidFill>
                <a:latin typeface="Consolas" panose="020B0609020204030204" pitchFamily="49" charset="0"/>
              </a:rPr>
              <a:t>From</a:t>
            </a:r>
            <a:r>
              <a:rPr lang="fr-FR" sz="2000" dirty="0">
                <a:solidFill>
                  <a:srgbClr val="000000"/>
                </a:solidFill>
                <a:latin typeface="Consolas" panose="020B0609020204030204" pitchFamily="49" charset="0"/>
              </a:rPr>
              <a:t> </a:t>
            </a:r>
            <a:r>
              <a:rPr lang="fr-FR" sz="2000" dirty="0" err="1">
                <a:solidFill>
                  <a:srgbClr val="000000"/>
                </a:solidFill>
                <a:latin typeface="Consolas" panose="020B0609020204030204" pitchFamily="49" charset="0"/>
              </a:rPr>
              <a:t>DimCustomer</a:t>
            </a:r>
            <a:endParaRPr lang="fr-FR" sz="2000" dirty="0">
              <a:solidFill>
                <a:srgbClr val="000000"/>
              </a:solidFill>
              <a:latin typeface="Consolas" panose="020B0609020204030204" pitchFamily="49" charset="0"/>
            </a:endParaRPr>
          </a:p>
          <a:p>
            <a:endParaRPr lang="fr-FR" sz="2000" dirty="0">
              <a:solidFill>
                <a:srgbClr val="000000"/>
              </a:solidFill>
              <a:latin typeface="Consolas" panose="020B0609020204030204" pitchFamily="49" charset="0"/>
            </a:endParaRPr>
          </a:p>
          <a:p>
            <a:r>
              <a:rPr lang="fr-FR" sz="2000" dirty="0">
                <a:solidFill>
                  <a:srgbClr val="008000"/>
                </a:solidFill>
                <a:latin typeface="Consolas" panose="020B0609020204030204" pitchFamily="49" charset="0"/>
              </a:rPr>
              <a:t>-- ORACLE</a:t>
            </a:r>
            <a:endParaRPr lang="fr-FR" sz="2000" dirty="0">
              <a:solidFill>
                <a:srgbClr val="000000"/>
              </a:solidFill>
              <a:latin typeface="Consolas" panose="020B0609020204030204" pitchFamily="49" charset="0"/>
            </a:endParaRPr>
          </a:p>
          <a:p>
            <a:r>
              <a:rPr lang="fr-FR" sz="2000" dirty="0">
                <a:solidFill>
                  <a:srgbClr val="0000FF"/>
                </a:solidFill>
                <a:latin typeface="Consolas" panose="020B0609020204030204" pitchFamily="49" charset="0"/>
              </a:rPr>
              <a:t>Select</a:t>
            </a:r>
            <a:r>
              <a:rPr lang="fr-FR" sz="2000" dirty="0">
                <a:solidFill>
                  <a:srgbClr val="000000"/>
                </a:solidFill>
                <a:latin typeface="Consolas" panose="020B0609020204030204" pitchFamily="49" charset="0"/>
              </a:rPr>
              <a:t> </a:t>
            </a:r>
            <a:r>
              <a:rPr lang="fr-FR" sz="2000" dirty="0">
                <a:solidFill>
                  <a:srgbClr val="808080"/>
                </a:solidFill>
                <a:latin typeface="Consolas" panose="020B0609020204030204" pitchFamily="49" charset="0"/>
              </a:rPr>
              <a:t>*</a:t>
            </a:r>
            <a:endParaRPr lang="fr-FR" sz="2000" dirty="0">
              <a:solidFill>
                <a:srgbClr val="000000"/>
              </a:solidFill>
              <a:latin typeface="Consolas" panose="020B0609020204030204" pitchFamily="49" charset="0"/>
            </a:endParaRPr>
          </a:p>
          <a:p>
            <a:r>
              <a:rPr lang="fr-FR" sz="2000" dirty="0" err="1">
                <a:solidFill>
                  <a:srgbClr val="0000FF"/>
                </a:solidFill>
                <a:latin typeface="Consolas" panose="020B0609020204030204" pitchFamily="49" charset="0"/>
              </a:rPr>
              <a:t>From</a:t>
            </a:r>
            <a:r>
              <a:rPr lang="fr-FR" sz="2000" dirty="0">
                <a:solidFill>
                  <a:srgbClr val="000000"/>
                </a:solidFill>
                <a:latin typeface="Consolas" panose="020B0609020204030204" pitchFamily="49" charset="0"/>
              </a:rPr>
              <a:t> </a:t>
            </a:r>
            <a:r>
              <a:rPr lang="fr-FR" sz="2000" dirty="0" err="1">
                <a:solidFill>
                  <a:srgbClr val="000000"/>
                </a:solidFill>
                <a:latin typeface="Consolas" panose="020B0609020204030204" pitchFamily="49" charset="0"/>
              </a:rPr>
              <a:t>DimCustomer</a:t>
            </a:r>
            <a:endParaRPr lang="fr-FR" sz="2000" dirty="0">
              <a:solidFill>
                <a:srgbClr val="000000"/>
              </a:solidFill>
              <a:latin typeface="Consolas" panose="020B0609020204030204" pitchFamily="49" charset="0"/>
            </a:endParaRPr>
          </a:p>
          <a:p>
            <a:r>
              <a:rPr lang="fr-FR" sz="2000" dirty="0">
                <a:solidFill>
                  <a:srgbClr val="0000FF"/>
                </a:solidFill>
                <a:latin typeface="Consolas" panose="020B0609020204030204" pitchFamily="49" charset="0"/>
              </a:rPr>
              <a:t>WHERE</a:t>
            </a:r>
            <a:r>
              <a:rPr lang="fr-FR" sz="2000" dirty="0">
                <a:solidFill>
                  <a:srgbClr val="000000"/>
                </a:solidFill>
                <a:latin typeface="Consolas" panose="020B0609020204030204" pitchFamily="49" charset="0"/>
              </a:rPr>
              <a:t> </a:t>
            </a:r>
            <a:r>
              <a:rPr lang="fr-FR" sz="2000" b="1" dirty="0">
                <a:solidFill>
                  <a:srgbClr val="000000"/>
                </a:solidFill>
                <a:latin typeface="Consolas" panose="020B0609020204030204" pitchFamily="49" charset="0"/>
              </a:rPr>
              <a:t>ROWNUM </a:t>
            </a:r>
            <a:r>
              <a:rPr lang="fr-FR" sz="2000" b="1" dirty="0">
                <a:solidFill>
                  <a:srgbClr val="808080"/>
                </a:solidFill>
                <a:latin typeface="Consolas" panose="020B0609020204030204" pitchFamily="49" charset="0"/>
              </a:rPr>
              <a:t>&lt;=</a:t>
            </a:r>
            <a:r>
              <a:rPr lang="fr-FR" sz="2000" b="1" dirty="0">
                <a:solidFill>
                  <a:srgbClr val="000000"/>
                </a:solidFill>
                <a:latin typeface="Consolas" panose="020B0609020204030204" pitchFamily="49" charset="0"/>
              </a:rPr>
              <a:t>10</a:t>
            </a:r>
          </a:p>
          <a:p>
            <a:endParaRPr lang="fr-FR" sz="2000" dirty="0">
              <a:solidFill>
                <a:srgbClr val="000000"/>
              </a:solidFill>
              <a:latin typeface="Consolas" panose="020B0609020204030204" pitchFamily="49" charset="0"/>
            </a:endParaRPr>
          </a:p>
          <a:p>
            <a:r>
              <a:rPr lang="fr-FR" sz="2000" dirty="0">
                <a:solidFill>
                  <a:srgbClr val="008000"/>
                </a:solidFill>
                <a:latin typeface="Consolas" panose="020B0609020204030204" pitchFamily="49" charset="0"/>
              </a:rPr>
              <a:t>-- MYSQL</a:t>
            </a:r>
            <a:endParaRPr lang="fr-FR" sz="2000" dirty="0">
              <a:solidFill>
                <a:srgbClr val="000000"/>
              </a:solidFill>
              <a:latin typeface="Consolas" panose="020B0609020204030204" pitchFamily="49" charset="0"/>
            </a:endParaRPr>
          </a:p>
          <a:p>
            <a:r>
              <a:rPr lang="fr-FR" sz="2000" dirty="0">
                <a:solidFill>
                  <a:srgbClr val="0000FF"/>
                </a:solidFill>
                <a:latin typeface="Consolas" panose="020B0609020204030204" pitchFamily="49" charset="0"/>
              </a:rPr>
              <a:t>Select</a:t>
            </a:r>
            <a:r>
              <a:rPr lang="fr-FR" sz="2000" dirty="0">
                <a:solidFill>
                  <a:srgbClr val="000000"/>
                </a:solidFill>
                <a:latin typeface="Consolas" panose="020B0609020204030204" pitchFamily="49" charset="0"/>
              </a:rPr>
              <a:t> </a:t>
            </a:r>
            <a:r>
              <a:rPr lang="fr-FR" sz="2000" dirty="0">
                <a:solidFill>
                  <a:srgbClr val="808080"/>
                </a:solidFill>
                <a:latin typeface="Consolas" panose="020B0609020204030204" pitchFamily="49" charset="0"/>
              </a:rPr>
              <a:t>*</a:t>
            </a:r>
            <a:endParaRPr lang="fr-FR" sz="2000" dirty="0">
              <a:solidFill>
                <a:srgbClr val="000000"/>
              </a:solidFill>
              <a:latin typeface="Consolas" panose="020B0609020204030204" pitchFamily="49" charset="0"/>
            </a:endParaRPr>
          </a:p>
          <a:p>
            <a:r>
              <a:rPr lang="fr-FR" sz="2000" dirty="0" err="1">
                <a:solidFill>
                  <a:srgbClr val="0000FF"/>
                </a:solidFill>
                <a:latin typeface="Consolas" panose="020B0609020204030204" pitchFamily="49" charset="0"/>
              </a:rPr>
              <a:t>From</a:t>
            </a:r>
            <a:r>
              <a:rPr lang="fr-FR" sz="2000" dirty="0">
                <a:solidFill>
                  <a:srgbClr val="000000"/>
                </a:solidFill>
                <a:latin typeface="Consolas" panose="020B0609020204030204" pitchFamily="49" charset="0"/>
              </a:rPr>
              <a:t> </a:t>
            </a:r>
            <a:r>
              <a:rPr lang="fr-FR" sz="2000" dirty="0" err="1">
                <a:solidFill>
                  <a:srgbClr val="000000"/>
                </a:solidFill>
                <a:latin typeface="Consolas" panose="020B0609020204030204" pitchFamily="49" charset="0"/>
              </a:rPr>
              <a:t>DimCustomer</a:t>
            </a:r>
            <a:endParaRPr lang="fr-FR" sz="2000" dirty="0">
              <a:solidFill>
                <a:srgbClr val="000000"/>
              </a:solidFill>
              <a:latin typeface="Consolas" panose="020B0609020204030204" pitchFamily="49" charset="0"/>
            </a:endParaRPr>
          </a:p>
          <a:p>
            <a:r>
              <a:rPr lang="fr-FR" sz="2000" b="1" dirty="0">
                <a:solidFill>
                  <a:srgbClr val="000000"/>
                </a:solidFill>
                <a:latin typeface="Consolas" panose="020B0609020204030204" pitchFamily="49" charset="0"/>
              </a:rPr>
              <a:t>LIMIT 10</a:t>
            </a:r>
          </a:p>
        </p:txBody>
      </p:sp>
      <p:sp>
        <p:nvSpPr>
          <p:cNvPr id="3" name="Espace réservé du numéro de diapositive 2">
            <a:extLst>
              <a:ext uri="{FF2B5EF4-FFF2-40B4-BE49-F238E27FC236}">
                <a16:creationId xmlns:a16="http://schemas.microsoft.com/office/drawing/2014/main" id="{4783A51F-6FF7-1B2F-8F55-B48EB999514E}"/>
              </a:ext>
            </a:extLst>
          </p:cNvPr>
          <p:cNvSpPr>
            <a:spLocks noGrp="1"/>
          </p:cNvSpPr>
          <p:nvPr>
            <p:ph type="sldNum" sz="quarter" idx="12"/>
          </p:nvPr>
        </p:nvSpPr>
        <p:spPr/>
        <p:txBody>
          <a:bodyPr/>
          <a:lstStyle/>
          <a:p>
            <a:fld id="{6587D2DD-EBBC-47E7-9E6A-8D97EC9AED78}" type="slidenum">
              <a:rPr lang="fr-FR" smtClean="0"/>
              <a:pPr/>
              <a:t>19</a:t>
            </a:fld>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Autofit/>
          </a:bodyPr>
          <a:lstStyle/>
          <a:p>
            <a:r>
              <a:rPr lang="fr-FR" sz="4000" b="1" dirty="0"/>
              <a:t>Langage SQL </a:t>
            </a:r>
            <a:br>
              <a:rPr lang="fr-FR" sz="3500" b="1" dirty="0"/>
            </a:br>
            <a:r>
              <a:rPr lang="fr-FR" sz="3000" dirty="0"/>
              <a:t>Participants et pré requis</a:t>
            </a:r>
          </a:p>
        </p:txBody>
      </p:sp>
      <p:sp>
        <p:nvSpPr>
          <p:cNvPr id="5" name="Espace réservé du contenu 4"/>
          <p:cNvSpPr>
            <a:spLocks noGrp="1"/>
          </p:cNvSpPr>
          <p:nvPr>
            <p:ph idx="1"/>
          </p:nvPr>
        </p:nvSpPr>
        <p:spPr>
          <a:xfrm>
            <a:off x="1475656" y="1700808"/>
            <a:ext cx="7498080" cy="4800600"/>
          </a:xfrm>
        </p:spPr>
        <p:txBody>
          <a:bodyPr>
            <a:normAutofit/>
          </a:bodyPr>
          <a:lstStyle/>
          <a:p>
            <a:pPr algn="just"/>
            <a:r>
              <a:rPr lang="fr-FR" sz="2500" b="1" dirty="0">
                <a:solidFill>
                  <a:schemeClr val="tx2"/>
                </a:solidFill>
              </a:rPr>
              <a:t>Participants</a:t>
            </a:r>
          </a:p>
          <a:p>
            <a:pPr algn="just"/>
            <a:r>
              <a:rPr lang="fr-FR" sz="2500" dirty="0">
                <a:solidFill>
                  <a:schemeClr val="tx2"/>
                </a:solidFill>
              </a:rPr>
              <a:t>Chargé de </a:t>
            </a:r>
            <a:r>
              <a:rPr lang="fr-FR" sz="2500" dirty="0" err="1">
                <a:solidFill>
                  <a:schemeClr val="tx2"/>
                </a:solidFill>
              </a:rPr>
              <a:t>reporting</a:t>
            </a:r>
            <a:r>
              <a:rPr lang="fr-FR" sz="2500" dirty="0">
                <a:solidFill>
                  <a:schemeClr val="tx2"/>
                </a:solidFill>
              </a:rPr>
              <a:t> ou d'analyse, assistant(e), toute personne ayant des besoins d'interrogation ou de mises à jour simples d'une base de données avec le langage SQL.</a:t>
            </a:r>
          </a:p>
          <a:p>
            <a:pPr algn="just"/>
            <a:endParaRPr lang="fr-FR" sz="2500" dirty="0">
              <a:solidFill>
                <a:schemeClr val="tx2"/>
              </a:solidFill>
            </a:endParaRPr>
          </a:p>
          <a:p>
            <a:pPr algn="just"/>
            <a:r>
              <a:rPr lang="fr-FR" sz="2500" b="1" dirty="0" err="1">
                <a:solidFill>
                  <a:schemeClr val="tx2"/>
                </a:solidFill>
              </a:rPr>
              <a:t>Prérequis</a:t>
            </a:r>
            <a:endParaRPr lang="fr-FR" sz="2500" b="1" dirty="0">
              <a:solidFill>
                <a:schemeClr val="tx2"/>
              </a:solidFill>
            </a:endParaRPr>
          </a:p>
          <a:p>
            <a:pPr algn="just"/>
            <a:r>
              <a:rPr lang="fr-FR" sz="2500" dirty="0">
                <a:solidFill>
                  <a:schemeClr val="tx2"/>
                </a:solidFill>
              </a:rPr>
              <a:t>Aucune connaissance particulière. </a:t>
            </a:r>
          </a:p>
          <a:p>
            <a:pPr algn="just"/>
            <a:r>
              <a:rPr lang="fr-FR" sz="2500" dirty="0">
                <a:solidFill>
                  <a:schemeClr val="tx2"/>
                </a:solidFill>
              </a:rPr>
              <a:t>Formation commune à toutes les bases relationnelles (Oracle, SQL Server, DB2, </a:t>
            </a:r>
            <a:r>
              <a:rPr lang="fr-FR" sz="2500" dirty="0" err="1">
                <a:solidFill>
                  <a:schemeClr val="tx2"/>
                </a:solidFill>
              </a:rPr>
              <a:t>PostGreSQL</a:t>
            </a:r>
            <a:r>
              <a:rPr lang="fr-FR" sz="2500" dirty="0">
                <a:solidFill>
                  <a:schemeClr val="tx2"/>
                </a:solidFill>
              </a:rPr>
              <a:t>, MySQL, Access, SQL Lite...).</a:t>
            </a:r>
          </a:p>
        </p:txBody>
      </p:sp>
      <p:sp>
        <p:nvSpPr>
          <p:cNvPr id="2" name="Espace réservé du numéro de diapositive 1">
            <a:extLst>
              <a:ext uri="{FF2B5EF4-FFF2-40B4-BE49-F238E27FC236}">
                <a16:creationId xmlns:a16="http://schemas.microsoft.com/office/drawing/2014/main" id="{6C6A497E-E9CA-7065-2532-CECB097EC8F2}"/>
              </a:ext>
            </a:extLst>
          </p:cNvPr>
          <p:cNvSpPr>
            <a:spLocks noGrp="1"/>
          </p:cNvSpPr>
          <p:nvPr>
            <p:ph type="sldNum" sz="quarter" idx="12"/>
          </p:nvPr>
        </p:nvSpPr>
        <p:spPr/>
        <p:txBody>
          <a:bodyPr/>
          <a:lstStyle/>
          <a:p>
            <a:fld id="{6587D2DD-EBBC-47E7-9E6A-8D97EC9AED78}" type="slidenum">
              <a:rPr lang="fr-FR" smtClean="0"/>
              <a:pPr/>
              <a:t>2</a:t>
            </a:fld>
            <a:endParaRPr lang="fr-F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Sensibilité à la casse (majuscule / minuscule)</a:t>
            </a:r>
          </a:p>
        </p:txBody>
      </p:sp>
      <p:sp>
        <p:nvSpPr>
          <p:cNvPr id="8" name="Espace réservé du contenu 2"/>
          <p:cNvSpPr>
            <a:spLocks noGrp="1"/>
          </p:cNvSpPr>
          <p:nvPr>
            <p:ph idx="1"/>
          </p:nvPr>
        </p:nvSpPr>
        <p:spPr>
          <a:xfrm>
            <a:off x="1422259" y="1428615"/>
            <a:ext cx="7498080" cy="4475584"/>
          </a:xfrm>
        </p:spPr>
        <p:txBody>
          <a:bodyPr>
            <a:normAutofit/>
          </a:bodyPr>
          <a:lstStyle/>
          <a:p>
            <a:pPr marL="0" indent="0">
              <a:buNone/>
            </a:pPr>
            <a:r>
              <a:rPr lang="fr-FR" sz="3000" dirty="0"/>
              <a:t>Ces 2 requêtes produisent un résultat </a:t>
            </a:r>
            <a:r>
              <a:rPr lang="fr-FR" sz="3000" b="1" dirty="0"/>
              <a:t>différent</a:t>
            </a:r>
            <a:r>
              <a:rPr lang="fr-FR" sz="3000" dirty="0"/>
              <a:t> si le serveur  (ou la base) est sensible à la casse</a:t>
            </a:r>
          </a:p>
          <a:p>
            <a:pPr marL="0" indent="0">
              <a:buNone/>
            </a:pPr>
            <a:endParaRPr lang="fr-FR" dirty="0"/>
          </a:p>
          <a:p>
            <a:pPr marL="0" indent="0">
              <a:buNone/>
            </a:pPr>
            <a:endParaRPr lang="fr-FR" dirty="0"/>
          </a:p>
          <a:p>
            <a:endParaRPr lang="fr-FR" dirty="0"/>
          </a:p>
        </p:txBody>
      </p:sp>
      <p:sp>
        <p:nvSpPr>
          <p:cNvPr id="10" name="ZoneTexte 9"/>
          <p:cNvSpPr txBox="1"/>
          <p:nvPr/>
        </p:nvSpPr>
        <p:spPr>
          <a:xfrm>
            <a:off x="6300192" y="4293096"/>
            <a:ext cx="476412" cy="369332"/>
          </a:xfrm>
          <a:prstGeom prst="rect">
            <a:avLst/>
          </a:prstGeom>
          <a:noFill/>
        </p:spPr>
        <p:txBody>
          <a:bodyPr wrap="none" rtlCol="0">
            <a:spAutoFit/>
          </a:bodyPr>
          <a:lstStyle/>
          <a:p>
            <a:r>
              <a:rPr lang="fr-FR" dirty="0"/>
              <a:t>ou</a:t>
            </a:r>
          </a:p>
        </p:txBody>
      </p:sp>
      <p:pic>
        <p:nvPicPr>
          <p:cNvPr id="11" name="Image 10"/>
          <p:cNvPicPr>
            <a:picLocks noChangeAspect="1"/>
          </p:cNvPicPr>
          <p:nvPr/>
        </p:nvPicPr>
        <p:blipFill>
          <a:blip r:embed="rId3" cstate="print"/>
          <a:stretch>
            <a:fillRect/>
          </a:stretch>
        </p:blipFill>
        <p:spPr>
          <a:xfrm>
            <a:off x="1998190" y="3274695"/>
            <a:ext cx="4292836" cy="2830180"/>
          </a:xfrm>
          <a:prstGeom prst="rect">
            <a:avLst/>
          </a:prstGeom>
        </p:spPr>
      </p:pic>
      <p:sp>
        <p:nvSpPr>
          <p:cNvPr id="3" name="Espace réservé du numéro de diapositive 2">
            <a:extLst>
              <a:ext uri="{FF2B5EF4-FFF2-40B4-BE49-F238E27FC236}">
                <a16:creationId xmlns:a16="http://schemas.microsoft.com/office/drawing/2014/main" id="{EDB2DD28-3171-72AD-B582-9848BA79F1A3}"/>
              </a:ext>
            </a:extLst>
          </p:cNvPr>
          <p:cNvSpPr>
            <a:spLocks noGrp="1"/>
          </p:cNvSpPr>
          <p:nvPr>
            <p:ph type="sldNum" sz="quarter" idx="12"/>
          </p:nvPr>
        </p:nvSpPr>
        <p:spPr/>
        <p:txBody>
          <a:bodyPr/>
          <a:lstStyle/>
          <a:p>
            <a:fld id="{6587D2DD-EBBC-47E7-9E6A-8D97EC9AED78}" type="slidenum">
              <a:rPr lang="fr-FR" smtClean="0"/>
              <a:pPr/>
              <a:t>20</a:t>
            </a:fld>
            <a:endParaRPr lang="fr-F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75656" y="260648"/>
            <a:ext cx="7498080" cy="994122"/>
          </a:xfrm>
        </p:spPr>
        <p:txBody>
          <a:bodyPr>
            <a:normAutofit/>
          </a:bodyPr>
          <a:lstStyle/>
          <a:p>
            <a:r>
              <a:rPr lang="fr-FR" sz="4000" dirty="0"/>
              <a:t>Renommer les colonnes</a:t>
            </a:r>
          </a:p>
        </p:txBody>
      </p:sp>
      <p:sp>
        <p:nvSpPr>
          <p:cNvPr id="7" name="ZoneTexte 6">
            <a:extLst>
              <a:ext uri="{FF2B5EF4-FFF2-40B4-BE49-F238E27FC236}">
                <a16:creationId xmlns:a16="http://schemas.microsoft.com/office/drawing/2014/main" id="{CF6875B2-61FC-4535-9A02-913A287C7010}"/>
              </a:ext>
            </a:extLst>
          </p:cNvPr>
          <p:cNvSpPr txBox="1"/>
          <p:nvPr/>
        </p:nvSpPr>
        <p:spPr>
          <a:xfrm>
            <a:off x="1763688" y="1628801"/>
            <a:ext cx="6768752" cy="3693319"/>
          </a:xfrm>
          <a:prstGeom prst="rect">
            <a:avLst/>
          </a:prstGeom>
          <a:noFill/>
        </p:spPr>
        <p:txBody>
          <a:bodyPr wrap="square">
            <a:spAutoFit/>
          </a:bodyPr>
          <a:lstStyle/>
          <a:p>
            <a:r>
              <a:rPr lang="fr-FR" sz="1800" dirty="0">
                <a:solidFill>
                  <a:srgbClr val="008000"/>
                </a:solidFill>
                <a:latin typeface="Consolas" panose="020B0609020204030204" pitchFamily="49" charset="0"/>
              </a:rPr>
              <a:t>-- Il existe deux manières de renommer les colonnes :</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use</a:t>
            </a:r>
            <a:r>
              <a:rPr lang="fr-FR" sz="1800" dirty="0">
                <a:solidFill>
                  <a:srgbClr val="000000"/>
                </a:solidFill>
                <a:latin typeface="Consolas" panose="020B0609020204030204" pitchFamily="49" charset="0"/>
              </a:rPr>
              <a:t> comptoir</a:t>
            </a:r>
          </a:p>
          <a:p>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CLIST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'Nom Client'</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TILL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'Tel Client'</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r>
              <a:rPr lang="fr-FR" sz="1800" dirty="0">
                <a:solidFill>
                  <a:srgbClr val="000000"/>
                </a:solidFill>
                <a:latin typeface="Consolas" panose="020B0609020204030204" pitchFamily="49" charset="0"/>
              </a:rPr>
              <a:t> </a:t>
            </a:r>
          </a:p>
          <a:p>
            <a:endParaRPr lang="fr-FR" sz="1800" dirty="0">
              <a:solidFill>
                <a:srgbClr val="000000"/>
              </a:solidFill>
              <a:latin typeface="Consolas" panose="020B0609020204030204" pitchFamily="49" charset="0"/>
            </a:endParaRPr>
          </a:p>
          <a:p>
            <a:endParaRPr lang="fr-FR"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 Client'</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CLIST</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'Tel Client'</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TILL</a:t>
            </a: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r>
              <a:rPr lang="fr-FR" sz="1800" dirty="0">
                <a:solidFill>
                  <a:srgbClr val="000000"/>
                </a:solidFill>
                <a:latin typeface="Consolas" panose="020B0609020204030204" pitchFamily="49" charset="0"/>
              </a:rPr>
              <a:t> </a:t>
            </a:r>
            <a:endParaRPr lang="fr-FR" dirty="0"/>
          </a:p>
        </p:txBody>
      </p:sp>
      <p:sp>
        <p:nvSpPr>
          <p:cNvPr id="3" name="Espace réservé du numéro de diapositive 2">
            <a:extLst>
              <a:ext uri="{FF2B5EF4-FFF2-40B4-BE49-F238E27FC236}">
                <a16:creationId xmlns:a16="http://schemas.microsoft.com/office/drawing/2014/main" id="{3D3DF567-362B-D9DE-C0ED-DD7352F199E8}"/>
              </a:ext>
            </a:extLst>
          </p:cNvPr>
          <p:cNvSpPr>
            <a:spLocks noGrp="1"/>
          </p:cNvSpPr>
          <p:nvPr>
            <p:ph type="sldNum" sz="quarter" idx="12"/>
          </p:nvPr>
        </p:nvSpPr>
        <p:spPr/>
        <p:txBody>
          <a:bodyPr/>
          <a:lstStyle/>
          <a:p>
            <a:fld id="{6587D2DD-EBBC-47E7-9E6A-8D97EC9AED78}" type="slidenum">
              <a:rPr lang="fr-FR" smtClean="0"/>
              <a:pPr/>
              <a:t>21</a:t>
            </a:fld>
            <a:endParaRPr lang="fr-FR"/>
          </a:p>
        </p:txBody>
      </p:sp>
    </p:spTree>
    <p:extLst>
      <p:ext uri="{BB962C8B-B14F-4D97-AF65-F5344CB8AC3E}">
        <p14:creationId xmlns:p14="http://schemas.microsoft.com/office/powerpoint/2010/main" val="27678387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ORDER BY</a:t>
            </a:r>
          </a:p>
        </p:txBody>
      </p:sp>
      <p:sp>
        <p:nvSpPr>
          <p:cNvPr id="3" name="ZoneTexte 2"/>
          <p:cNvSpPr txBox="1"/>
          <p:nvPr/>
        </p:nvSpPr>
        <p:spPr>
          <a:xfrm>
            <a:off x="1435608" y="5661248"/>
            <a:ext cx="7272808" cy="400110"/>
          </a:xfrm>
          <a:prstGeom prst="rect">
            <a:avLst/>
          </a:prstGeom>
          <a:noFill/>
        </p:spPr>
        <p:txBody>
          <a:bodyPr wrap="square" rtlCol="0">
            <a:spAutoFit/>
          </a:bodyPr>
          <a:lstStyle/>
          <a:p>
            <a:r>
              <a:rPr lang="fr-FR" dirty="0">
                <a:solidFill>
                  <a:srgbClr val="FF0000"/>
                </a:solidFill>
              </a:rPr>
              <a:t>Attention, pour les autres SGBD, mettre </a:t>
            </a:r>
            <a:r>
              <a:rPr lang="fr-FR" sz="2000" b="1" i="1" dirty="0">
                <a:solidFill>
                  <a:srgbClr val="FF0000"/>
                </a:solidFill>
              </a:rPr>
              <a:t>ORDER BY </a:t>
            </a:r>
            <a:r>
              <a:rPr lang="fr-FR" sz="2000" b="1" i="1" dirty="0" err="1">
                <a:solidFill>
                  <a:srgbClr val="FF0000"/>
                </a:solidFill>
              </a:rPr>
              <a:t>clientpays</a:t>
            </a:r>
            <a:r>
              <a:rPr lang="fr-FR" sz="2000" b="1" i="1" dirty="0">
                <a:solidFill>
                  <a:srgbClr val="FF0000"/>
                </a:solidFill>
              </a:rPr>
              <a:t> ASC</a:t>
            </a:r>
          </a:p>
        </p:txBody>
      </p:sp>
      <p:sp>
        <p:nvSpPr>
          <p:cNvPr id="13" name="ZoneTexte 12">
            <a:extLst>
              <a:ext uri="{FF2B5EF4-FFF2-40B4-BE49-F238E27FC236}">
                <a16:creationId xmlns:a16="http://schemas.microsoft.com/office/drawing/2014/main" id="{64FE01EB-FC2C-47D6-9878-A343572D1ED7}"/>
              </a:ext>
            </a:extLst>
          </p:cNvPr>
          <p:cNvSpPr txBox="1"/>
          <p:nvPr/>
        </p:nvSpPr>
        <p:spPr>
          <a:xfrm>
            <a:off x="1419055" y="1916832"/>
            <a:ext cx="7416824" cy="3693319"/>
          </a:xfrm>
          <a:prstGeom prst="rect">
            <a:avLst/>
          </a:prstGeom>
          <a:noFill/>
        </p:spPr>
        <p:txBody>
          <a:bodyPr wrap="square">
            <a:spAutoFit/>
          </a:bodyPr>
          <a:lstStyle/>
          <a:p>
            <a:r>
              <a:rPr lang="fr-FR" sz="1800" dirty="0">
                <a:solidFill>
                  <a:srgbClr val="008000"/>
                </a:solidFill>
                <a:latin typeface="Consolas" panose="020B0609020204030204" pitchFamily="49" charset="0"/>
              </a:rPr>
              <a:t>-- La clause ORDER BY permet de trier les données. C’est la dernière clause dans l’ordre de la syntaxe SQL :</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use</a:t>
            </a:r>
            <a:r>
              <a:rPr lang="fr-FR" sz="1800" dirty="0">
                <a:solidFill>
                  <a:srgbClr val="000000"/>
                </a:solidFill>
                <a:latin typeface="Consolas" panose="020B0609020204030204" pitchFamily="49" charset="0"/>
              </a:rPr>
              <a:t> comptoir</a:t>
            </a: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ClientNom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ClientRegion</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clientpays</a:t>
            </a:r>
            <a:r>
              <a:rPr lang="en-US" sz="1800" dirty="0">
                <a:solidFill>
                  <a:srgbClr val="808080"/>
                </a:solidFill>
                <a:latin typeface="Consolas" panose="020B0609020204030204" pitchFamily="49" charset="0"/>
              </a:rPr>
              <a:t> ,</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ClientVille</a:t>
            </a:r>
            <a:r>
              <a:rPr lang="en-US" sz="1800" dirty="0">
                <a:solidFill>
                  <a:srgbClr val="000000"/>
                </a:solidFill>
                <a:latin typeface="Consolas" panose="020B0609020204030204" pitchFamily="49" charset="0"/>
              </a:rPr>
              <a:t> </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order</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by</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ClientPays</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ClientVille</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desc</a:t>
            </a:r>
            <a:endParaRPr lang="en-US"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ASC signifie ascendant : pas besoin de l'écrire dans SQL SERVER.</a:t>
            </a:r>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DESC signifie descendant : besoin de le mentionner car par défaut, la clause ORDER BY trie par ordre ascendant.</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p:txBody>
      </p:sp>
      <p:sp>
        <p:nvSpPr>
          <p:cNvPr id="5" name="Espace réservé du numéro de diapositive 4">
            <a:extLst>
              <a:ext uri="{FF2B5EF4-FFF2-40B4-BE49-F238E27FC236}">
                <a16:creationId xmlns:a16="http://schemas.microsoft.com/office/drawing/2014/main" id="{7449960E-B4B2-DF8C-B0FF-2280AE928598}"/>
              </a:ext>
            </a:extLst>
          </p:cNvPr>
          <p:cNvSpPr>
            <a:spLocks noGrp="1"/>
          </p:cNvSpPr>
          <p:nvPr>
            <p:ph type="sldNum" sz="quarter" idx="12"/>
          </p:nvPr>
        </p:nvSpPr>
        <p:spPr/>
        <p:txBody>
          <a:bodyPr/>
          <a:lstStyle/>
          <a:p>
            <a:fld id="{6587D2DD-EBBC-47E7-9E6A-8D97EC9AED78}" type="slidenum">
              <a:rPr lang="fr-FR" smtClean="0"/>
              <a:pPr/>
              <a:t>22</a:t>
            </a:fld>
            <a:endParaRPr lang="fr-FR"/>
          </a:p>
        </p:txBody>
      </p:sp>
    </p:spTree>
    <p:extLst>
      <p:ext uri="{BB962C8B-B14F-4D97-AF65-F5344CB8AC3E}">
        <p14:creationId xmlns:p14="http://schemas.microsoft.com/office/powerpoint/2010/main" val="31231159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WHERE : Les critères simples       = et &lt;&gt;</a:t>
            </a:r>
          </a:p>
        </p:txBody>
      </p:sp>
      <p:sp>
        <p:nvSpPr>
          <p:cNvPr id="14" name="ZoneTexte 13"/>
          <p:cNvSpPr txBox="1"/>
          <p:nvPr/>
        </p:nvSpPr>
        <p:spPr>
          <a:xfrm>
            <a:off x="1547664" y="3915782"/>
            <a:ext cx="1638811" cy="1477328"/>
          </a:xfrm>
          <a:prstGeom prst="rect">
            <a:avLst/>
          </a:prstGeom>
          <a:noFill/>
        </p:spPr>
        <p:txBody>
          <a:bodyPr wrap="square" rtlCol="0">
            <a:spAutoFit/>
          </a:bodyPr>
          <a:lstStyle/>
          <a:p>
            <a:r>
              <a:rPr lang="fr-FR" b="1" dirty="0"/>
              <a:t>Texte</a:t>
            </a:r>
            <a:r>
              <a:rPr lang="fr-FR" dirty="0"/>
              <a:t> :</a:t>
            </a:r>
          </a:p>
          <a:p>
            <a:endParaRPr lang="fr-FR" dirty="0"/>
          </a:p>
          <a:p>
            <a:r>
              <a:rPr lang="fr-FR" dirty="0"/>
              <a:t>= ‘France’</a:t>
            </a:r>
          </a:p>
          <a:p>
            <a:endParaRPr lang="fr-FR" dirty="0"/>
          </a:p>
          <a:p>
            <a:r>
              <a:rPr lang="fr-FR" dirty="0"/>
              <a:t>&lt;&gt; ’Spain’</a:t>
            </a:r>
          </a:p>
        </p:txBody>
      </p:sp>
      <p:sp>
        <p:nvSpPr>
          <p:cNvPr id="15" name="ZoneTexte 14"/>
          <p:cNvSpPr txBox="1"/>
          <p:nvPr/>
        </p:nvSpPr>
        <p:spPr>
          <a:xfrm>
            <a:off x="4073792" y="3915782"/>
            <a:ext cx="4865998" cy="2585323"/>
          </a:xfrm>
          <a:prstGeom prst="rect">
            <a:avLst/>
          </a:prstGeom>
          <a:noFill/>
        </p:spPr>
        <p:txBody>
          <a:bodyPr wrap="square" rtlCol="0">
            <a:spAutoFit/>
          </a:bodyPr>
          <a:lstStyle/>
          <a:p>
            <a:r>
              <a:rPr lang="fr-FR" b="1" dirty="0"/>
              <a:t>Numérique</a:t>
            </a:r>
            <a:r>
              <a:rPr lang="fr-FR" dirty="0"/>
              <a:t> :</a:t>
            </a:r>
          </a:p>
          <a:p>
            <a:r>
              <a:rPr lang="fr-FR" dirty="0"/>
              <a:t>=25		 égal à la valeur 25</a:t>
            </a:r>
          </a:p>
          <a:p>
            <a:endParaRPr lang="fr-FR" dirty="0"/>
          </a:p>
          <a:p>
            <a:r>
              <a:rPr lang="fr-FR" dirty="0"/>
              <a:t>&gt;50		 strictement supérieur à 50</a:t>
            </a:r>
          </a:p>
          <a:p>
            <a:r>
              <a:rPr lang="fr-FR" dirty="0"/>
              <a:t>&gt;= 50 		 supérieur ou égal à 50</a:t>
            </a:r>
          </a:p>
          <a:p>
            <a:r>
              <a:rPr lang="fr-FR" dirty="0"/>
              <a:t>&lt; 50		 strictement inférieur à 50</a:t>
            </a:r>
          </a:p>
          <a:p>
            <a:r>
              <a:rPr lang="fr-FR" dirty="0"/>
              <a:t>&lt;= 50 		 inférieur ou égal à 50</a:t>
            </a:r>
          </a:p>
          <a:p>
            <a:endParaRPr lang="fr-FR" dirty="0"/>
          </a:p>
          <a:p>
            <a:r>
              <a:rPr lang="fr-FR" dirty="0"/>
              <a:t>&lt;&gt;25		 différent de 25</a:t>
            </a:r>
          </a:p>
        </p:txBody>
      </p:sp>
      <p:sp>
        <p:nvSpPr>
          <p:cNvPr id="9" name="ZoneTexte 8">
            <a:extLst>
              <a:ext uri="{FF2B5EF4-FFF2-40B4-BE49-F238E27FC236}">
                <a16:creationId xmlns:a16="http://schemas.microsoft.com/office/drawing/2014/main" id="{8513C4A7-34B1-4CB8-95B2-105FBE44A521}"/>
              </a:ext>
            </a:extLst>
          </p:cNvPr>
          <p:cNvSpPr txBox="1"/>
          <p:nvPr/>
        </p:nvSpPr>
        <p:spPr>
          <a:xfrm>
            <a:off x="1412605" y="1556792"/>
            <a:ext cx="7407867" cy="2031325"/>
          </a:xfrm>
          <a:prstGeom prst="rect">
            <a:avLst/>
          </a:prstGeom>
          <a:noFill/>
        </p:spPr>
        <p:txBody>
          <a:bodyPr wrap="square">
            <a:spAutoFit/>
          </a:bodyPr>
          <a:lstStyle/>
          <a:p>
            <a:r>
              <a:rPr lang="fr-FR" sz="1800" i="1" dirty="0">
                <a:solidFill>
                  <a:schemeClr val="accent6"/>
                </a:solidFill>
                <a:latin typeface="Consolas" panose="020B0609020204030204" pitchFamily="49" charset="0"/>
              </a:rPr>
              <a:t>Afficher les clients non parisiens dont le nom commence par P ou F et qui ont plus de 30 ans</a:t>
            </a: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ClientPays</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'France'</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AND</a:t>
            </a:r>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ClientVille</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&lt;&gt;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'Paris' </a:t>
            </a:r>
          </a:p>
          <a:p>
            <a:r>
              <a:rPr lang="fr-FR" sz="1800" dirty="0">
                <a:solidFill>
                  <a:srgbClr val="808080"/>
                </a:solidFill>
                <a:latin typeface="Consolas" panose="020B0609020204030204" pitchFamily="49" charset="0"/>
              </a:rPr>
              <a:t>AND</a:t>
            </a:r>
            <a:r>
              <a:rPr lang="fr-FR" dirty="0">
                <a:solidFill>
                  <a:srgbClr val="000000"/>
                </a:solidFill>
                <a:latin typeface="Consolas" panose="020B0609020204030204" pitchFamily="49" charset="0"/>
              </a:rPr>
              <a:t> </a:t>
            </a:r>
            <a:r>
              <a:rPr lang="fr-FR" dirty="0">
                <a:latin typeface="Consolas" panose="020B0609020204030204" pitchFamily="49" charset="0"/>
              </a:rPr>
              <a:t>AGE &gt; 30          </a:t>
            </a:r>
            <a:r>
              <a:rPr lang="fr-FR" sz="1600" i="1" dirty="0">
                <a:solidFill>
                  <a:srgbClr val="008000"/>
                </a:solidFill>
                <a:latin typeface="Consolas" panose="020B0609020204030204" pitchFamily="49" charset="0"/>
              </a:rPr>
              <a:t>-- cote/’ pas obligatoire car numérique</a:t>
            </a:r>
          </a:p>
        </p:txBody>
      </p:sp>
      <p:sp>
        <p:nvSpPr>
          <p:cNvPr id="3" name="Espace réservé du numéro de diapositive 2">
            <a:extLst>
              <a:ext uri="{FF2B5EF4-FFF2-40B4-BE49-F238E27FC236}">
                <a16:creationId xmlns:a16="http://schemas.microsoft.com/office/drawing/2014/main" id="{344BAE1C-5D50-E797-BF64-2358296FAA97}"/>
              </a:ext>
            </a:extLst>
          </p:cNvPr>
          <p:cNvSpPr>
            <a:spLocks noGrp="1"/>
          </p:cNvSpPr>
          <p:nvPr>
            <p:ph type="sldNum" sz="quarter" idx="12"/>
          </p:nvPr>
        </p:nvSpPr>
        <p:spPr/>
        <p:txBody>
          <a:bodyPr/>
          <a:lstStyle/>
          <a:p>
            <a:fld id="{6587D2DD-EBBC-47E7-9E6A-8D97EC9AED78}" type="slidenum">
              <a:rPr lang="fr-FR" smtClean="0"/>
              <a:pPr/>
              <a:t>23</a:t>
            </a:fld>
            <a:endParaRPr lang="fr-F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WHERE : (not) IN :  (pas) dans la liste suivante</a:t>
            </a:r>
          </a:p>
        </p:txBody>
      </p:sp>
      <p:sp>
        <p:nvSpPr>
          <p:cNvPr id="7" name="Rectangle 6"/>
          <p:cNvSpPr/>
          <p:nvPr/>
        </p:nvSpPr>
        <p:spPr>
          <a:xfrm>
            <a:off x="1115616" y="1644930"/>
            <a:ext cx="5760640" cy="923330"/>
          </a:xfrm>
          <a:prstGeom prst="rect">
            <a:avLst/>
          </a:prstGeom>
        </p:spPr>
        <p:txBody>
          <a:bodyPr wrap="square">
            <a:spAutoFit/>
          </a:bodyPr>
          <a:lstStyle/>
          <a:p>
            <a:r>
              <a:rPr lang="fr-FR" dirty="0">
                <a:solidFill>
                  <a:srgbClr val="0000FF"/>
                </a:solidFill>
                <a:highlight>
                  <a:srgbClr val="FFFFFF"/>
                </a:highlight>
                <a:latin typeface="Consolas"/>
              </a:rPr>
              <a:t>select</a:t>
            </a:r>
            <a:r>
              <a:rPr lang="fr-FR" dirty="0">
                <a:solidFill>
                  <a:srgbClr val="000000"/>
                </a:solidFill>
                <a:highlight>
                  <a:srgbClr val="FFFFFF"/>
                </a:highlight>
                <a:latin typeface="Consolas"/>
              </a:rPr>
              <a:t> </a:t>
            </a:r>
            <a:r>
              <a:rPr lang="fr-FR" dirty="0">
                <a:solidFill>
                  <a:srgbClr val="808080"/>
                </a:solidFill>
                <a:highlight>
                  <a:srgbClr val="FFFFFF"/>
                </a:highlight>
                <a:latin typeface="Consolas"/>
              </a:rPr>
              <a:t>*</a:t>
            </a:r>
            <a:r>
              <a:rPr lang="fr-FR" dirty="0">
                <a:solidFill>
                  <a:srgbClr val="000000"/>
                </a:solidFill>
                <a:highlight>
                  <a:srgbClr val="FFFFFF"/>
                </a:highlight>
                <a:latin typeface="Consolas"/>
              </a:rPr>
              <a:t> </a:t>
            </a:r>
            <a:r>
              <a:rPr lang="fr-FR" dirty="0" err="1">
                <a:solidFill>
                  <a:srgbClr val="0000FF"/>
                </a:solidFill>
                <a:highlight>
                  <a:srgbClr val="FFFFFF"/>
                </a:highlight>
                <a:latin typeface="Consolas"/>
              </a:rPr>
              <a:t>from</a:t>
            </a:r>
            <a:r>
              <a:rPr lang="fr-FR" dirty="0">
                <a:solidFill>
                  <a:srgbClr val="000000"/>
                </a:solidFill>
                <a:highlight>
                  <a:srgbClr val="FFFFFF"/>
                </a:highlight>
                <a:latin typeface="Consolas"/>
              </a:rPr>
              <a:t> </a:t>
            </a:r>
            <a:r>
              <a:rPr lang="fr-FR" dirty="0" err="1">
                <a:solidFill>
                  <a:srgbClr val="000000"/>
                </a:solidFill>
                <a:highlight>
                  <a:srgbClr val="FFFFFF"/>
                </a:highlight>
                <a:latin typeface="Consolas"/>
              </a:rPr>
              <a:t>t_client</a:t>
            </a:r>
            <a:endParaRPr lang="fr-FR" dirty="0">
              <a:solidFill>
                <a:srgbClr val="000000"/>
              </a:solidFill>
              <a:highlight>
                <a:srgbClr val="FFFFFF"/>
              </a:highlight>
              <a:latin typeface="Consolas"/>
            </a:endParaRPr>
          </a:p>
          <a:p>
            <a:r>
              <a:rPr lang="fr-FR" dirty="0" err="1">
                <a:solidFill>
                  <a:srgbClr val="0000FF"/>
                </a:solidFill>
                <a:highlight>
                  <a:srgbClr val="FFFFFF"/>
                </a:highlight>
                <a:latin typeface="Consolas"/>
              </a:rPr>
              <a:t>where</a:t>
            </a:r>
            <a:r>
              <a:rPr lang="fr-FR" dirty="0">
                <a:solidFill>
                  <a:srgbClr val="000000"/>
                </a:solidFill>
                <a:highlight>
                  <a:srgbClr val="FFFFFF"/>
                </a:highlight>
                <a:latin typeface="Consolas"/>
              </a:rPr>
              <a:t> </a:t>
            </a:r>
            <a:r>
              <a:rPr lang="fr-FR" dirty="0" err="1">
                <a:solidFill>
                  <a:srgbClr val="000000"/>
                </a:solidFill>
                <a:highlight>
                  <a:srgbClr val="FFFFFF"/>
                </a:highlight>
                <a:latin typeface="Consolas"/>
              </a:rPr>
              <a:t>ClientPays</a:t>
            </a:r>
            <a:r>
              <a:rPr lang="fr-FR" dirty="0">
                <a:solidFill>
                  <a:srgbClr val="000000"/>
                </a:solidFill>
                <a:highlight>
                  <a:srgbClr val="FFFFFF"/>
                </a:highlight>
                <a:latin typeface="Consolas"/>
              </a:rPr>
              <a:t> </a:t>
            </a:r>
          </a:p>
          <a:p>
            <a:r>
              <a:rPr lang="fr-FR" dirty="0">
                <a:solidFill>
                  <a:srgbClr val="808080"/>
                </a:solidFill>
                <a:highlight>
                  <a:srgbClr val="FFFFFF"/>
                </a:highlight>
                <a:latin typeface="Consolas"/>
              </a:rPr>
              <a:t>Not</a:t>
            </a:r>
            <a:r>
              <a:rPr lang="fr-FR" dirty="0">
                <a:solidFill>
                  <a:srgbClr val="000000"/>
                </a:solidFill>
                <a:highlight>
                  <a:srgbClr val="FFFFFF"/>
                </a:highlight>
                <a:latin typeface="Consolas"/>
              </a:rPr>
              <a:t> </a:t>
            </a:r>
            <a:r>
              <a:rPr lang="fr-FR" dirty="0">
                <a:solidFill>
                  <a:srgbClr val="808080"/>
                </a:solidFill>
                <a:highlight>
                  <a:srgbClr val="FFFFFF"/>
                </a:highlight>
                <a:latin typeface="Consolas"/>
              </a:rPr>
              <a:t>in</a:t>
            </a:r>
            <a:r>
              <a:rPr lang="fr-FR" dirty="0">
                <a:solidFill>
                  <a:srgbClr val="0000FF"/>
                </a:solidFill>
                <a:highlight>
                  <a:srgbClr val="FFFFFF"/>
                </a:highlight>
                <a:latin typeface="Consolas"/>
              </a:rPr>
              <a:t> </a:t>
            </a:r>
            <a:r>
              <a:rPr lang="fr-FR" dirty="0">
                <a:solidFill>
                  <a:srgbClr val="808080"/>
                </a:solidFill>
                <a:highlight>
                  <a:srgbClr val="FFFFFF"/>
                </a:highlight>
                <a:latin typeface="Consolas"/>
              </a:rPr>
              <a:t>(</a:t>
            </a:r>
            <a:r>
              <a:rPr lang="fr-FR" dirty="0">
                <a:solidFill>
                  <a:srgbClr val="FF0000"/>
                </a:solidFill>
                <a:highlight>
                  <a:srgbClr val="FFFFFF"/>
                </a:highlight>
                <a:latin typeface="Consolas"/>
              </a:rPr>
              <a:t>'France'</a:t>
            </a:r>
            <a:r>
              <a:rPr lang="fr-FR" dirty="0">
                <a:solidFill>
                  <a:srgbClr val="808080"/>
                </a:solidFill>
                <a:highlight>
                  <a:srgbClr val="FFFFFF"/>
                </a:highlight>
                <a:latin typeface="Consolas"/>
              </a:rPr>
              <a:t>,</a:t>
            </a:r>
            <a:r>
              <a:rPr lang="fr-FR" dirty="0">
                <a:solidFill>
                  <a:srgbClr val="FF0000"/>
                </a:solidFill>
                <a:highlight>
                  <a:srgbClr val="FFFFFF"/>
                </a:highlight>
                <a:latin typeface="Consolas"/>
              </a:rPr>
              <a:t>'</a:t>
            </a:r>
            <a:r>
              <a:rPr lang="fr-FR" dirty="0" err="1">
                <a:solidFill>
                  <a:srgbClr val="FF0000"/>
                </a:solidFill>
                <a:highlight>
                  <a:srgbClr val="FFFFFF"/>
                </a:highlight>
                <a:latin typeface="Consolas"/>
              </a:rPr>
              <a:t>italy</a:t>
            </a:r>
            <a:r>
              <a:rPr lang="fr-FR" dirty="0">
                <a:solidFill>
                  <a:srgbClr val="FF0000"/>
                </a:solidFill>
                <a:highlight>
                  <a:srgbClr val="FFFFFF"/>
                </a:highlight>
                <a:latin typeface="Consolas"/>
              </a:rPr>
              <a:t>'</a:t>
            </a:r>
            <a:r>
              <a:rPr lang="fr-FR" dirty="0">
                <a:solidFill>
                  <a:srgbClr val="808080"/>
                </a:solidFill>
                <a:highlight>
                  <a:srgbClr val="FFFFFF"/>
                </a:highlight>
                <a:latin typeface="Consolas"/>
              </a:rPr>
              <a:t>)</a:t>
            </a:r>
            <a:r>
              <a:rPr lang="fr-FR" dirty="0">
                <a:solidFill>
                  <a:srgbClr val="000000"/>
                </a:solidFill>
                <a:highlight>
                  <a:srgbClr val="FFFFFF"/>
                </a:highlight>
                <a:latin typeface="Consolas"/>
              </a:rPr>
              <a:t> </a:t>
            </a:r>
            <a:endParaRPr lang="en-US" dirty="0">
              <a:solidFill>
                <a:prstClr val="black"/>
              </a:solidFill>
              <a:latin typeface="Consolas" panose="020B0609020204030204" pitchFamily="49" charset="0"/>
            </a:endParaRPr>
          </a:p>
        </p:txBody>
      </p:sp>
      <p:sp>
        <p:nvSpPr>
          <p:cNvPr id="8" name="Rectangle 7"/>
          <p:cNvSpPr/>
          <p:nvPr/>
        </p:nvSpPr>
        <p:spPr>
          <a:xfrm>
            <a:off x="1181943" y="2774875"/>
            <a:ext cx="6253577" cy="1754326"/>
          </a:xfrm>
          <a:prstGeom prst="rect">
            <a:avLst/>
          </a:prstGeom>
        </p:spPr>
        <p:txBody>
          <a:bodyPr wrap="square">
            <a:spAutoFit/>
          </a:bodyPr>
          <a:lstStyle/>
          <a:p>
            <a:r>
              <a:rPr lang="fr-FR" dirty="0">
                <a:solidFill>
                  <a:srgbClr val="0000FF"/>
                </a:solidFill>
                <a:highlight>
                  <a:srgbClr val="FFFFFF"/>
                </a:highlight>
                <a:latin typeface="Consolas"/>
              </a:rPr>
              <a:t>Select</a:t>
            </a:r>
            <a:r>
              <a:rPr lang="fr-FR" dirty="0">
                <a:solidFill>
                  <a:srgbClr val="000000"/>
                </a:solidFill>
                <a:highlight>
                  <a:srgbClr val="FFFFFF"/>
                </a:highlight>
                <a:latin typeface="Consolas"/>
              </a:rPr>
              <a:t> </a:t>
            </a:r>
            <a:r>
              <a:rPr lang="fr-FR" dirty="0">
                <a:solidFill>
                  <a:srgbClr val="808080"/>
                </a:solidFill>
                <a:highlight>
                  <a:srgbClr val="FFFFFF"/>
                </a:highlight>
                <a:latin typeface="Consolas"/>
              </a:rPr>
              <a:t>*</a:t>
            </a:r>
            <a:r>
              <a:rPr lang="fr-FR" dirty="0">
                <a:solidFill>
                  <a:srgbClr val="000000"/>
                </a:solidFill>
                <a:highlight>
                  <a:srgbClr val="FFFFFF"/>
                </a:highlight>
                <a:latin typeface="Consolas"/>
              </a:rPr>
              <a:t> </a:t>
            </a:r>
          </a:p>
          <a:p>
            <a:r>
              <a:rPr lang="fr-FR" dirty="0" err="1">
                <a:solidFill>
                  <a:srgbClr val="0000FF"/>
                </a:solidFill>
                <a:highlight>
                  <a:srgbClr val="FFFFFF"/>
                </a:highlight>
                <a:latin typeface="Consolas"/>
              </a:rPr>
              <a:t>from</a:t>
            </a:r>
            <a:r>
              <a:rPr lang="fr-FR" dirty="0">
                <a:solidFill>
                  <a:srgbClr val="000000"/>
                </a:solidFill>
                <a:highlight>
                  <a:srgbClr val="FFFFFF"/>
                </a:highlight>
                <a:latin typeface="Consolas"/>
              </a:rPr>
              <a:t> </a:t>
            </a:r>
            <a:r>
              <a:rPr lang="fr-FR" dirty="0" err="1">
                <a:solidFill>
                  <a:srgbClr val="000000"/>
                </a:solidFill>
                <a:highlight>
                  <a:srgbClr val="FFFFFF"/>
                </a:highlight>
                <a:latin typeface="Consolas"/>
              </a:rPr>
              <a:t>Orders</a:t>
            </a:r>
            <a:endParaRPr lang="fr-FR" dirty="0">
              <a:solidFill>
                <a:srgbClr val="000000"/>
              </a:solidFill>
              <a:highlight>
                <a:srgbClr val="FFFFFF"/>
              </a:highlight>
              <a:latin typeface="Consolas"/>
            </a:endParaRPr>
          </a:p>
          <a:p>
            <a:r>
              <a:rPr lang="fr-FR" dirty="0" err="1">
                <a:solidFill>
                  <a:srgbClr val="0000FF"/>
                </a:solidFill>
                <a:highlight>
                  <a:srgbClr val="FFFFFF"/>
                </a:highlight>
                <a:latin typeface="Consolas"/>
              </a:rPr>
              <a:t>where</a:t>
            </a:r>
            <a:endParaRPr lang="fr-FR" dirty="0">
              <a:solidFill>
                <a:srgbClr val="000000"/>
              </a:solidFill>
              <a:highlight>
                <a:srgbClr val="FFFFFF"/>
              </a:highlight>
              <a:latin typeface="Consolas"/>
            </a:endParaRPr>
          </a:p>
          <a:p>
            <a:r>
              <a:rPr lang="fr-FR" dirty="0" err="1">
                <a:solidFill>
                  <a:srgbClr val="FF00FF"/>
                </a:solidFill>
                <a:highlight>
                  <a:srgbClr val="FFFFFF"/>
                </a:highlight>
                <a:latin typeface="Consolas"/>
              </a:rPr>
              <a:t>Year</a:t>
            </a:r>
            <a:r>
              <a:rPr lang="fr-FR" dirty="0">
                <a:highlight>
                  <a:srgbClr val="FFFFFF"/>
                </a:highlight>
                <a:latin typeface="Consolas"/>
              </a:rPr>
              <a:t>(</a:t>
            </a:r>
            <a:r>
              <a:rPr lang="fr-FR" dirty="0" err="1">
                <a:highlight>
                  <a:srgbClr val="FFFFFF"/>
                </a:highlight>
                <a:latin typeface="Consolas"/>
              </a:rPr>
              <a:t>orderdate</a:t>
            </a:r>
            <a:r>
              <a:rPr lang="fr-FR" dirty="0">
                <a:highlight>
                  <a:srgbClr val="FFFFFF"/>
                </a:highlight>
                <a:latin typeface="Consolas"/>
              </a:rPr>
              <a:t>) </a:t>
            </a:r>
            <a:r>
              <a:rPr lang="fr-FR" dirty="0">
                <a:solidFill>
                  <a:srgbClr val="808080"/>
                </a:solidFill>
                <a:highlight>
                  <a:srgbClr val="FFFFFF"/>
                </a:highlight>
                <a:latin typeface="Consolas"/>
              </a:rPr>
              <a:t>in</a:t>
            </a:r>
            <a:r>
              <a:rPr lang="fr-FR" dirty="0">
                <a:solidFill>
                  <a:srgbClr val="0000FF"/>
                </a:solidFill>
                <a:highlight>
                  <a:srgbClr val="FFFFFF"/>
                </a:highlight>
                <a:latin typeface="Consolas"/>
              </a:rPr>
              <a:t> </a:t>
            </a:r>
            <a:r>
              <a:rPr lang="fr-FR" dirty="0">
                <a:solidFill>
                  <a:srgbClr val="808080"/>
                </a:solidFill>
                <a:highlight>
                  <a:srgbClr val="FFFFFF"/>
                </a:highlight>
                <a:latin typeface="Consolas"/>
              </a:rPr>
              <a:t>(</a:t>
            </a:r>
            <a:r>
              <a:rPr lang="fr-FR" dirty="0">
                <a:solidFill>
                  <a:schemeClr val="bg1">
                    <a:lumMod val="50000"/>
                  </a:schemeClr>
                </a:solidFill>
                <a:highlight>
                  <a:srgbClr val="FFFFFF"/>
                </a:highlight>
                <a:latin typeface="Consolas"/>
              </a:rPr>
              <a:t>2008,2009,2012</a:t>
            </a:r>
            <a:r>
              <a:rPr lang="fr-FR" dirty="0">
                <a:solidFill>
                  <a:srgbClr val="808080"/>
                </a:solidFill>
                <a:highlight>
                  <a:srgbClr val="FFFFFF"/>
                </a:highlight>
                <a:latin typeface="Consolas"/>
              </a:rPr>
              <a:t>) </a:t>
            </a:r>
          </a:p>
          <a:p>
            <a:r>
              <a:rPr lang="fr-FR" dirty="0">
                <a:solidFill>
                  <a:srgbClr val="808080"/>
                </a:solidFill>
                <a:highlight>
                  <a:srgbClr val="FFFFFF"/>
                </a:highlight>
                <a:latin typeface="Consolas"/>
              </a:rPr>
              <a:t>and</a:t>
            </a:r>
            <a:r>
              <a:rPr lang="fr-FR" dirty="0">
                <a:solidFill>
                  <a:srgbClr val="000000"/>
                </a:solidFill>
                <a:highlight>
                  <a:srgbClr val="FFFFFF"/>
                </a:highlight>
                <a:latin typeface="Consolas"/>
              </a:rPr>
              <a:t> </a:t>
            </a:r>
          </a:p>
          <a:p>
            <a:r>
              <a:rPr lang="fr-FR" dirty="0" err="1">
                <a:solidFill>
                  <a:srgbClr val="FF00FF"/>
                </a:solidFill>
                <a:highlight>
                  <a:srgbClr val="FFFFFF"/>
                </a:highlight>
                <a:latin typeface="Consolas"/>
              </a:rPr>
              <a:t>Month</a:t>
            </a:r>
            <a:r>
              <a:rPr lang="fr-FR" dirty="0">
                <a:highlight>
                  <a:srgbClr val="FFFFFF"/>
                </a:highlight>
                <a:latin typeface="Consolas"/>
              </a:rPr>
              <a:t>(</a:t>
            </a:r>
            <a:r>
              <a:rPr lang="fr-FR" dirty="0" err="1">
                <a:highlight>
                  <a:srgbClr val="FFFFFF"/>
                </a:highlight>
                <a:latin typeface="Consolas"/>
              </a:rPr>
              <a:t>orderdate</a:t>
            </a:r>
            <a:r>
              <a:rPr lang="fr-FR" dirty="0">
                <a:highlight>
                  <a:srgbClr val="FFFFFF"/>
                </a:highlight>
                <a:latin typeface="Consolas"/>
              </a:rPr>
              <a:t>) </a:t>
            </a:r>
            <a:r>
              <a:rPr lang="fr-FR" dirty="0">
                <a:solidFill>
                  <a:srgbClr val="000000"/>
                </a:solidFill>
                <a:highlight>
                  <a:srgbClr val="FFFFFF"/>
                </a:highlight>
                <a:latin typeface="Consolas"/>
              </a:rPr>
              <a:t> </a:t>
            </a:r>
            <a:r>
              <a:rPr lang="fr-FR" dirty="0">
                <a:solidFill>
                  <a:srgbClr val="808080"/>
                </a:solidFill>
                <a:highlight>
                  <a:srgbClr val="FFFFFF"/>
                </a:highlight>
                <a:latin typeface="Consolas"/>
              </a:rPr>
              <a:t>in</a:t>
            </a:r>
            <a:r>
              <a:rPr lang="fr-FR" dirty="0">
                <a:solidFill>
                  <a:srgbClr val="0000FF"/>
                </a:solidFill>
                <a:highlight>
                  <a:srgbClr val="FFFFFF"/>
                </a:highlight>
                <a:latin typeface="Consolas"/>
              </a:rPr>
              <a:t> </a:t>
            </a:r>
            <a:r>
              <a:rPr lang="fr-FR" dirty="0">
                <a:solidFill>
                  <a:srgbClr val="808080"/>
                </a:solidFill>
                <a:highlight>
                  <a:srgbClr val="FFFFFF"/>
                </a:highlight>
                <a:latin typeface="Consolas"/>
              </a:rPr>
              <a:t>(4,10</a:t>
            </a:r>
            <a:r>
              <a:rPr lang="fr-FR" dirty="0">
                <a:solidFill>
                  <a:schemeClr val="bg1">
                    <a:lumMod val="50000"/>
                  </a:schemeClr>
                </a:solidFill>
                <a:highlight>
                  <a:srgbClr val="FFFFFF"/>
                </a:highlight>
                <a:latin typeface="Consolas"/>
              </a:rPr>
              <a:t>)</a:t>
            </a:r>
            <a:endParaRPr lang="fr-FR" dirty="0">
              <a:solidFill>
                <a:srgbClr val="FF0000"/>
              </a:solidFill>
              <a:latin typeface="Consolas" panose="020B0609020204030204" pitchFamily="49" charset="0"/>
            </a:endParaRPr>
          </a:p>
        </p:txBody>
      </p:sp>
      <p:sp>
        <p:nvSpPr>
          <p:cNvPr id="3" name="ZoneTexte 2"/>
          <p:cNvSpPr txBox="1"/>
          <p:nvPr/>
        </p:nvSpPr>
        <p:spPr>
          <a:xfrm>
            <a:off x="4572000" y="1644930"/>
            <a:ext cx="4176464" cy="1200329"/>
          </a:xfrm>
          <a:prstGeom prst="rect">
            <a:avLst/>
          </a:prstGeom>
          <a:noFill/>
        </p:spPr>
        <p:txBody>
          <a:bodyPr wrap="square" rtlCol="0">
            <a:spAutoFit/>
          </a:bodyPr>
          <a:lstStyle/>
          <a:p>
            <a:pPr algn="just"/>
            <a:r>
              <a:rPr lang="fr-FR" i="1" dirty="0">
                <a:solidFill>
                  <a:schemeClr val="accent6"/>
                </a:solidFill>
              </a:rPr>
              <a:t>Je sélectionne toutes les colonnes et lignes de ma table </a:t>
            </a:r>
            <a:r>
              <a:rPr lang="fr-FR" i="1" dirty="0" err="1">
                <a:solidFill>
                  <a:schemeClr val="accent6"/>
                </a:solidFill>
              </a:rPr>
              <a:t>t_client</a:t>
            </a:r>
            <a:r>
              <a:rPr lang="fr-FR" i="1" dirty="0">
                <a:solidFill>
                  <a:schemeClr val="accent6"/>
                </a:solidFill>
              </a:rPr>
              <a:t>.</a:t>
            </a:r>
          </a:p>
          <a:p>
            <a:pPr algn="just"/>
            <a:r>
              <a:rPr lang="fr-FR" i="1" dirty="0">
                <a:solidFill>
                  <a:schemeClr val="accent6"/>
                </a:solidFill>
              </a:rPr>
              <a:t>Quand le pays du client n’est pas, ni l'Italie, ni la France.</a:t>
            </a:r>
          </a:p>
        </p:txBody>
      </p:sp>
      <p:sp>
        <p:nvSpPr>
          <p:cNvPr id="5" name="ZoneTexte 4"/>
          <p:cNvSpPr txBox="1"/>
          <p:nvPr/>
        </p:nvSpPr>
        <p:spPr>
          <a:xfrm>
            <a:off x="1181943" y="4643483"/>
            <a:ext cx="7704856" cy="1200329"/>
          </a:xfrm>
          <a:prstGeom prst="rect">
            <a:avLst/>
          </a:prstGeom>
          <a:noFill/>
        </p:spPr>
        <p:txBody>
          <a:bodyPr wrap="square" rtlCol="0">
            <a:spAutoFit/>
          </a:bodyPr>
          <a:lstStyle/>
          <a:p>
            <a:pPr algn="just"/>
            <a:r>
              <a:rPr lang="fr-FR" i="1" dirty="0" err="1"/>
              <a:t>Year</a:t>
            </a:r>
            <a:r>
              <a:rPr lang="fr-FR" i="1" dirty="0"/>
              <a:t> &amp; </a:t>
            </a:r>
            <a:r>
              <a:rPr lang="fr-FR" i="1" dirty="0" err="1"/>
              <a:t>Month</a:t>
            </a:r>
            <a:r>
              <a:rPr lang="fr-FR" i="1" dirty="0"/>
              <a:t> : fonctions intégrées présentées dans la section </a:t>
            </a:r>
            <a:r>
              <a:rPr lang="fr-FR" b="1" i="1" dirty="0"/>
              <a:t>Fonctions intégrées de date. </a:t>
            </a:r>
          </a:p>
          <a:p>
            <a:pPr algn="just"/>
            <a:r>
              <a:rPr lang="fr-FR" i="1" dirty="0"/>
              <a:t>Elles permettent d’aller chercher/piocher une année dans une date de type </a:t>
            </a:r>
            <a:r>
              <a:rPr lang="fr-FR" i="1" dirty="0" err="1"/>
              <a:t>DateTime</a:t>
            </a:r>
            <a:r>
              <a:rPr lang="fr-FR" i="1" dirty="0"/>
              <a:t> ou Date. </a:t>
            </a:r>
            <a:r>
              <a:rPr lang="fr-FR" sz="1600" i="1" dirty="0">
                <a:solidFill>
                  <a:schemeClr val="accent4"/>
                </a:solidFill>
              </a:rPr>
              <a:t>Correspondent aux fonctions ANNEE et MOIS dans Excel.</a:t>
            </a:r>
            <a:endParaRPr lang="fr-FR" sz="1600" i="1" dirty="0"/>
          </a:p>
        </p:txBody>
      </p:sp>
      <p:sp>
        <p:nvSpPr>
          <p:cNvPr id="6" name="Espace réservé du numéro de diapositive 5">
            <a:extLst>
              <a:ext uri="{FF2B5EF4-FFF2-40B4-BE49-F238E27FC236}">
                <a16:creationId xmlns:a16="http://schemas.microsoft.com/office/drawing/2014/main" id="{36ED38F2-A582-C5F0-58A1-CB57623E479D}"/>
              </a:ext>
            </a:extLst>
          </p:cNvPr>
          <p:cNvSpPr>
            <a:spLocks noGrp="1"/>
          </p:cNvSpPr>
          <p:nvPr>
            <p:ph type="sldNum" sz="quarter" idx="12"/>
          </p:nvPr>
        </p:nvSpPr>
        <p:spPr/>
        <p:txBody>
          <a:bodyPr/>
          <a:lstStyle/>
          <a:p>
            <a:fld id="{6587D2DD-EBBC-47E7-9E6A-8D97EC9AED78}" type="slidenum">
              <a:rPr lang="fr-FR" smtClean="0"/>
              <a:pPr/>
              <a:t>24</a:t>
            </a:fld>
            <a:endParaRPr lang="fr-F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WHERE : (not)LIKE </a:t>
            </a:r>
          </a:p>
        </p:txBody>
      </p:sp>
      <p:sp>
        <p:nvSpPr>
          <p:cNvPr id="7" name="ZoneTexte 6">
            <a:extLst>
              <a:ext uri="{FF2B5EF4-FFF2-40B4-BE49-F238E27FC236}">
                <a16:creationId xmlns:a16="http://schemas.microsoft.com/office/drawing/2014/main" id="{325AC1C5-CFE7-4019-AC47-6836A824D4D1}"/>
              </a:ext>
            </a:extLst>
          </p:cNvPr>
          <p:cNvSpPr txBox="1"/>
          <p:nvPr/>
        </p:nvSpPr>
        <p:spPr>
          <a:xfrm>
            <a:off x="1187624" y="1628800"/>
            <a:ext cx="7746064" cy="4801314"/>
          </a:xfrm>
          <a:prstGeom prst="rect">
            <a:avLst/>
          </a:prstGeom>
          <a:noFill/>
        </p:spPr>
        <p:txBody>
          <a:bodyPr wrap="square">
            <a:spAutoFit/>
          </a:bodyPr>
          <a:lstStyle/>
          <a:p>
            <a:r>
              <a:rPr lang="fr-FR" sz="1800" i="1" dirty="0">
                <a:solidFill>
                  <a:schemeClr val="accent6"/>
                </a:solidFill>
                <a:latin typeface="Consolas" panose="020B0609020204030204" pitchFamily="49" charset="0"/>
              </a:rPr>
              <a:t>La commande LIKE permet de sélectionner ce qui contient de partout, ou juste au début ou juste à la fin :</a:t>
            </a: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ClientNom</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like</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'S%'</a:t>
            </a:r>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Ce qui commence par S car ensuite pourcentage qui signifie "qu'importe ce qu'il y a après".</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ClientNom</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like</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'%S'</a:t>
            </a:r>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Ce qui finit par S car ensuite pourcentage qui signifie "qu'importe ce qu'il y a avant".</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ClientNom</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like</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'%S%'</a:t>
            </a:r>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Ce qui contient S car </a:t>
            </a:r>
            <a:r>
              <a:rPr lang="fr-FR" sz="1800">
                <a:solidFill>
                  <a:srgbClr val="008000"/>
                </a:solidFill>
                <a:latin typeface="Consolas" panose="020B0609020204030204" pitchFamily="49" charset="0"/>
              </a:rPr>
              <a:t>% signifie "</a:t>
            </a:r>
            <a:r>
              <a:rPr lang="fr-FR" sz="1800" dirty="0">
                <a:solidFill>
                  <a:srgbClr val="008000"/>
                </a:solidFill>
                <a:latin typeface="Consolas" panose="020B0609020204030204" pitchFamily="49" charset="0"/>
              </a:rPr>
              <a:t>qu'importe ce qu'il y a avant et après".</a:t>
            </a:r>
            <a:endParaRPr lang="fr-FR" dirty="0"/>
          </a:p>
        </p:txBody>
      </p:sp>
      <p:sp>
        <p:nvSpPr>
          <p:cNvPr id="3" name="Espace réservé du numéro de diapositive 2">
            <a:extLst>
              <a:ext uri="{FF2B5EF4-FFF2-40B4-BE49-F238E27FC236}">
                <a16:creationId xmlns:a16="http://schemas.microsoft.com/office/drawing/2014/main" id="{304DFCC3-F6AF-1948-34B3-335E1798322E}"/>
              </a:ext>
            </a:extLst>
          </p:cNvPr>
          <p:cNvSpPr>
            <a:spLocks noGrp="1"/>
          </p:cNvSpPr>
          <p:nvPr>
            <p:ph type="sldNum" sz="quarter" idx="12"/>
          </p:nvPr>
        </p:nvSpPr>
        <p:spPr/>
        <p:txBody>
          <a:bodyPr/>
          <a:lstStyle/>
          <a:p>
            <a:fld id="{6587D2DD-EBBC-47E7-9E6A-8D97EC9AED78}" type="slidenum">
              <a:rPr lang="fr-FR" smtClean="0"/>
              <a:pPr/>
              <a:t>25</a:t>
            </a:fld>
            <a:endParaRPr lang="fr-F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WHERE : </a:t>
            </a:r>
            <a:r>
              <a:rPr lang="fr-FR" sz="2800" dirty="0" err="1"/>
              <a:t>Between</a:t>
            </a:r>
            <a:r>
              <a:rPr lang="fr-FR" sz="2800" dirty="0"/>
              <a:t> Vs &gt; &amp; &lt; (Entre)</a:t>
            </a:r>
          </a:p>
        </p:txBody>
      </p:sp>
      <p:sp>
        <p:nvSpPr>
          <p:cNvPr id="8" name="ZoneTexte 7">
            <a:extLst>
              <a:ext uri="{FF2B5EF4-FFF2-40B4-BE49-F238E27FC236}">
                <a16:creationId xmlns:a16="http://schemas.microsoft.com/office/drawing/2014/main" id="{60773175-D981-46E0-B598-8234CE2A1CB7}"/>
              </a:ext>
            </a:extLst>
          </p:cNvPr>
          <p:cNvSpPr txBox="1"/>
          <p:nvPr/>
        </p:nvSpPr>
        <p:spPr>
          <a:xfrm>
            <a:off x="1435608" y="1628800"/>
            <a:ext cx="6232736" cy="4247317"/>
          </a:xfrm>
          <a:prstGeom prst="rect">
            <a:avLst/>
          </a:prstGeom>
          <a:noFill/>
        </p:spPr>
        <p:txBody>
          <a:bodyPr wrap="square">
            <a:spAutoFit/>
          </a:bodyPr>
          <a:lstStyle/>
          <a:p>
            <a:r>
              <a:rPr lang="fr-FR" sz="1800" i="1" dirty="0">
                <a:solidFill>
                  <a:schemeClr val="accent6"/>
                </a:solidFill>
                <a:latin typeface="Consolas" panose="020B0609020204030204" pitchFamily="49" charset="0"/>
              </a:rPr>
              <a:t>La commande </a:t>
            </a:r>
            <a:r>
              <a:rPr lang="fr-FR" sz="1800" i="1" dirty="0" err="1">
                <a:solidFill>
                  <a:schemeClr val="accent6"/>
                </a:solidFill>
                <a:latin typeface="Consolas" panose="020B0609020204030204" pitchFamily="49" charset="0"/>
              </a:rPr>
              <a:t>Between</a:t>
            </a:r>
            <a:r>
              <a:rPr lang="fr-FR" sz="1800" i="1" dirty="0">
                <a:solidFill>
                  <a:schemeClr val="accent6"/>
                </a:solidFill>
                <a:latin typeface="Consolas" panose="020B0609020204030204" pitchFamily="49" charset="0"/>
              </a:rPr>
              <a:t> va permettre de gérer des intervalles et éviter d'écrire deux conditions (plus grand et plus petit) :</a:t>
            </a: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CdeDate</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&gt;=</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'20040705’</a:t>
            </a:r>
            <a:r>
              <a:rPr lang="en-US" sz="1800" dirty="0">
                <a:solidFill>
                  <a:srgbClr val="000000"/>
                </a:solidFill>
                <a:latin typeface="Consolas" panose="020B0609020204030204" pitchFamily="49" charset="0"/>
              </a:rPr>
              <a:t> </a:t>
            </a:r>
          </a:p>
          <a:p>
            <a:r>
              <a:rPr lang="en-US" sz="1800" dirty="0">
                <a:solidFill>
                  <a:srgbClr val="808080"/>
                </a:solidFill>
                <a:latin typeface="Consolas" panose="020B0609020204030204" pitchFamily="49" charset="0"/>
              </a:rPr>
              <a:t>AND</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CdeDate</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&lt;</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'20040715'</a:t>
            </a:r>
            <a:endParaRPr lang="en-US"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CdeDate</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between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'20040705'</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AND</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'20040714’</a:t>
            </a:r>
          </a:p>
          <a:p>
            <a:endParaRPr lang="en-US" sz="1800" dirty="0">
              <a:solidFill>
                <a:srgbClr val="FF0000"/>
              </a:solidFill>
              <a:latin typeface="Consolas" panose="020B0609020204030204" pitchFamily="49" charset="0"/>
            </a:endParaRPr>
          </a:p>
          <a:p>
            <a:r>
              <a:rPr lang="fr-FR" sz="1800" dirty="0">
                <a:solidFill>
                  <a:srgbClr val="008000"/>
                </a:solidFill>
                <a:latin typeface="Consolas" panose="020B0609020204030204" pitchFamily="49" charset="0"/>
              </a:rPr>
              <a:t>-- La commande </a:t>
            </a:r>
            <a:r>
              <a:rPr lang="fr-FR" sz="1800" dirty="0" err="1">
                <a:solidFill>
                  <a:srgbClr val="008000"/>
                </a:solidFill>
                <a:latin typeface="Consolas" panose="020B0609020204030204" pitchFamily="49" charset="0"/>
              </a:rPr>
              <a:t>Between</a:t>
            </a:r>
            <a:r>
              <a:rPr lang="fr-FR" sz="1800" dirty="0">
                <a:solidFill>
                  <a:srgbClr val="008000"/>
                </a:solidFill>
                <a:latin typeface="Consolas" panose="020B0609020204030204" pitchFamily="49" charset="0"/>
              </a:rPr>
              <a:t> prendra 3 fois moins de temps à l’exécution que l’exemple au dessus.</a:t>
            </a:r>
            <a:endParaRPr lang="fr-FR" dirty="0"/>
          </a:p>
        </p:txBody>
      </p:sp>
      <p:graphicFrame>
        <p:nvGraphicFramePr>
          <p:cNvPr id="5" name="Tableau 4">
            <a:extLst>
              <a:ext uri="{FF2B5EF4-FFF2-40B4-BE49-F238E27FC236}">
                <a16:creationId xmlns:a16="http://schemas.microsoft.com/office/drawing/2014/main" id="{4B007A07-07AA-4137-9A01-C4E8F8A1A056}"/>
              </a:ext>
            </a:extLst>
          </p:cNvPr>
          <p:cNvGraphicFramePr>
            <a:graphicFrameLocks noGrp="1"/>
          </p:cNvGraphicFramePr>
          <p:nvPr/>
        </p:nvGraphicFramePr>
        <p:xfrm>
          <a:off x="6012160" y="2780928"/>
          <a:ext cx="2870200" cy="1524000"/>
        </p:xfrm>
        <a:graphic>
          <a:graphicData uri="http://schemas.openxmlformats.org/drawingml/2006/table">
            <a:tbl>
              <a:tblPr>
                <a:tableStyleId>{5C22544A-7EE6-4342-B048-85BDC9FD1C3A}</a:tableStyleId>
              </a:tblPr>
              <a:tblGrid>
                <a:gridCol w="598750">
                  <a:extLst>
                    <a:ext uri="{9D8B030D-6E8A-4147-A177-3AD203B41FA5}">
                      <a16:colId xmlns:a16="http://schemas.microsoft.com/office/drawing/2014/main" val="2030834749"/>
                    </a:ext>
                  </a:extLst>
                </a:gridCol>
                <a:gridCol w="760318">
                  <a:extLst>
                    <a:ext uri="{9D8B030D-6E8A-4147-A177-3AD203B41FA5}">
                      <a16:colId xmlns:a16="http://schemas.microsoft.com/office/drawing/2014/main" val="1739607294"/>
                    </a:ext>
                  </a:extLst>
                </a:gridCol>
                <a:gridCol w="760318">
                  <a:extLst>
                    <a:ext uri="{9D8B030D-6E8A-4147-A177-3AD203B41FA5}">
                      <a16:colId xmlns:a16="http://schemas.microsoft.com/office/drawing/2014/main" val="2321437106"/>
                    </a:ext>
                  </a:extLst>
                </a:gridCol>
                <a:gridCol w="750814">
                  <a:extLst>
                    <a:ext uri="{9D8B030D-6E8A-4147-A177-3AD203B41FA5}">
                      <a16:colId xmlns:a16="http://schemas.microsoft.com/office/drawing/2014/main" val="3765318470"/>
                    </a:ext>
                  </a:extLst>
                </a:gridCol>
              </a:tblGrid>
              <a:tr h="190500">
                <a:tc>
                  <a:txBody>
                    <a:bodyPr/>
                    <a:lstStyle/>
                    <a:p>
                      <a:pPr algn="l" fontAlgn="b"/>
                      <a:r>
                        <a:rPr lang="fr-FR" sz="1100" u="none" strike="noStrike">
                          <a:effectLst/>
                        </a:rPr>
                        <a:t>CdeNum</a:t>
                      </a:r>
                      <a:endParaRPr lang="fr-FR"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ClientID</a:t>
                      </a:r>
                      <a:endParaRPr lang="fr-FR"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EmployeID</a:t>
                      </a:r>
                      <a:endParaRPr lang="fr-FR"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CdeDate</a:t>
                      </a:r>
                      <a:endParaRPr lang="fr-FR" sz="11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91236167"/>
                  </a:ext>
                </a:extLst>
              </a:tr>
              <a:tr h="190500">
                <a:tc>
                  <a:txBody>
                    <a:bodyPr/>
                    <a:lstStyle/>
                    <a:p>
                      <a:pPr algn="r" fontAlgn="b"/>
                      <a:r>
                        <a:rPr lang="fr-FR" sz="1100" u="none" strike="noStrike">
                          <a:effectLst/>
                        </a:rPr>
                        <a:t>10249</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TOMSP</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6</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05/07/2004</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32983611"/>
                  </a:ext>
                </a:extLst>
              </a:tr>
              <a:tr h="190500">
                <a:tc>
                  <a:txBody>
                    <a:bodyPr/>
                    <a:lstStyle/>
                    <a:p>
                      <a:pPr algn="r" fontAlgn="b"/>
                      <a:r>
                        <a:rPr lang="fr-FR" sz="1100" u="none" strike="noStrike">
                          <a:effectLst/>
                        </a:rPr>
                        <a:t>10250</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HANAR</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4</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08/07/2004</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63862581"/>
                  </a:ext>
                </a:extLst>
              </a:tr>
              <a:tr h="190500">
                <a:tc>
                  <a:txBody>
                    <a:bodyPr/>
                    <a:lstStyle/>
                    <a:p>
                      <a:pPr algn="r" fontAlgn="b"/>
                      <a:r>
                        <a:rPr lang="fr-FR" sz="1100" u="none" strike="noStrike">
                          <a:effectLst/>
                        </a:rPr>
                        <a:t>10251</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VICTE</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3</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08/07/2004</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00011317"/>
                  </a:ext>
                </a:extLst>
              </a:tr>
              <a:tr h="190500">
                <a:tc>
                  <a:txBody>
                    <a:bodyPr/>
                    <a:lstStyle/>
                    <a:p>
                      <a:pPr algn="r" fontAlgn="b"/>
                      <a:r>
                        <a:rPr lang="fr-FR" sz="1100" u="none" strike="noStrike">
                          <a:effectLst/>
                        </a:rPr>
                        <a:t>10252</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SUPRD</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4</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09/07/2004</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66681885"/>
                  </a:ext>
                </a:extLst>
              </a:tr>
              <a:tr h="190500">
                <a:tc>
                  <a:txBody>
                    <a:bodyPr/>
                    <a:lstStyle/>
                    <a:p>
                      <a:pPr algn="r" fontAlgn="b"/>
                      <a:r>
                        <a:rPr lang="fr-FR" sz="1100" u="none" strike="noStrike">
                          <a:effectLst/>
                        </a:rPr>
                        <a:t>10253</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HANAR</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3</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10/07/2004</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52974312"/>
                  </a:ext>
                </a:extLst>
              </a:tr>
              <a:tr h="190500">
                <a:tc>
                  <a:txBody>
                    <a:bodyPr/>
                    <a:lstStyle/>
                    <a:p>
                      <a:pPr algn="r" fontAlgn="b"/>
                      <a:r>
                        <a:rPr lang="fr-FR" sz="1100" u="none" strike="noStrike">
                          <a:effectLst/>
                        </a:rPr>
                        <a:t>10254</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CHOPS</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5</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11/07/2004</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15133997"/>
                  </a:ext>
                </a:extLst>
              </a:tr>
              <a:tr h="190500">
                <a:tc>
                  <a:txBody>
                    <a:bodyPr/>
                    <a:lstStyle/>
                    <a:p>
                      <a:pPr algn="r" fontAlgn="b"/>
                      <a:r>
                        <a:rPr lang="fr-FR" sz="1100" u="none" strike="noStrike">
                          <a:effectLst/>
                        </a:rPr>
                        <a:t>10255</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RICSU</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9</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12/07/2004</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98114123"/>
                  </a:ext>
                </a:extLst>
              </a:tr>
            </a:tbl>
          </a:graphicData>
        </a:graphic>
      </p:graphicFrame>
      <p:sp>
        <p:nvSpPr>
          <p:cNvPr id="3" name="Espace réservé du numéro de diapositive 2">
            <a:extLst>
              <a:ext uri="{FF2B5EF4-FFF2-40B4-BE49-F238E27FC236}">
                <a16:creationId xmlns:a16="http://schemas.microsoft.com/office/drawing/2014/main" id="{E370A914-F2AB-F7CA-09FA-D1EECC72A5AF}"/>
              </a:ext>
            </a:extLst>
          </p:cNvPr>
          <p:cNvSpPr>
            <a:spLocks noGrp="1"/>
          </p:cNvSpPr>
          <p:nvPr>
            <p:ph type="sldNum" sz="quarter" idx="12"/>
          </p:nvPr>
        </p:nvSpPr>
        <p:spPr/>
        <p:txBody>
          <a:bodyPr/>
          <a:lstStyle/>
          <a:p>
            <a:fld id="{6587D2DD-EBBC-47E7-9E6A-8D97EC9AED78}" type="slidenum">
              <a:rPr lang="fr-FR" smtClean="0"/>
              <a:pPr/>
              <a:t>26</a:t>
            </a:fld>
            <a:endParaRPr lang="fr-F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WHERE :  Synthèse</a:t>
            </a:r>
          </a:p>
        </p:txBody>
      </p:sp>
      <p:sp>
        <p:nvSpPr>
          <p:cNvPr id="5" name="Rectangle 4"/>
          <p:cNvSpPr/>
          <p:nvPr/>
        </p:nvSpPr>
        <p:spPr>
          <a:xfrm>
            <a:off x="1115616" y="1447847"/>
            <a:ext cx="7818072" cy="4616648"/>
          </a:xfrm>
          <a:prstGeom prst="rect">
            <a:avLst/>
          </a:prstGeom>
        </p:spPr>
        <p:txBody>
          <a:bodyPr wrap="square">
            <a:spAutoFit/>
          </a:bodyPr>
          <a:lstStyle/>
          <a:p>
            <a:r>
              <a:rPr lang="fr-FR" dirty="0"/>
              <a:t> = &lt;&gt;			exactement égal/différent à une seule valeur</a:t>
            </a:r>
          </a:p>
          <a:p>
            <a:r>
              <a:rPr lang="fr-FR" dirty="0"/>
              <a:t>		</a:t>
            </a:r>
            <a:r>
              <a:rPr lang="fr-FR" sz="1600" i="1" dirty="0"/>
              <a:t>	</a:t>
            </a:r>
            <a:r>
              <a:rPr lang="fr-FR" sz="1600" i="1" dirty="0" err="1"/>
              <a:t>where</a:t>
            </a:r>
            <a:r>
              <a:rPr lang="fr-FR" sz="1600" i="1" dirty="0"/>
              <a:t> </a:t>
            </a:r>
            <a:r>
              <a:rPr lang="fr-FR" sz="1600" i="1" dirty="0" err="1"/>
              <a:t>ClientPays</a:t>
            </a:r>
            <a:r>
              <a:rPr lang="fr-FR" sz="1600" i="1" dirty="0"/>
              <a:t> &lt;&gt; ‘France’</a:t>
            </a:r>
          </a:p>
          <a:p>
            <a:endParaRPr lang="fr-FR" dirty="0"/>
          </a:p>
          <a:p>
            <a:r>
              <a:rPr lang="fr-FR" dirty="0"/>
              <a:t>IN / NOT IN		exactement égal/différent à un ensemble de valeurs			</a:t>
            </a:r>
            <a:r>
              <a:rPr lang="fr-FR" sz="1600" i="1" dirty="0" err="1"/>
              <a:t>where</a:t>
            </a:r>
            <a:r>
              <a:rPr lang="fr-FR" sz="1600" i="1" dirty="0"/>
              <a:t> </a:t>
            </a:r>
            <a:r>
              <a:rPr lang="fr-FR" sz="1600" i="1" dirty="0" err="1"/>
              <a:t>ClientPays</a:t>
            </a:r>
            <a:r>
              <a:rPr lang="fr-FR" sz="1600" i="1" dirty="0"/>
              <a:t> not in 	(‘France’ ,’ Espagne’)</a:t>
            </a:r>
          </a:p>
          <a:p>
            <a:r>
              <a:rPr lang="fr-FR" sz="1600" i="1" dirty="0"/>
              <a:t>			</a:t>
            </a:r>
            <a:r>
              <a:rPr lang="fr-FR" sz="1600" i="1" strike="sngStrike" dirty="0" err="1">
                <a:solidFill>
                  <a:srgbClr val="00B050"/>
                </a:solidFill>
              </a:rPr>
              <a:t>where</a:t>
            </a:r>
            <a:r>
              <a:rPr lang="fr-FR" sz="1600" i="1" strike="sngStrike" dirty="0">
                <a:solidFill>
                  <a:srgbClr val="00B050"/>
                </a:solidFill>
              </a:rPr>
              <a:t> (</a:t>
            </a:r>
            <a:r>
              <a:rPr lang="fr-FR" sz="1600" i="1" strike="sngStrike" dirty="0" err="1">
                <a:solidFill>
                  <a:srgbClr val="00B050"/>
                </a:solidFill>
              </a:rPr>
              <a:t>ClientPays</a:t>
            </a:r>
            <a:r>
              <a:rPr lang="fr-FR" sz="1600" i="1" strike="sngStrike" dirty="0">
                <a:solidFill>
                  <a:srgbClr val="00B050"/>
                </a:solidFill>
              </a:rPr>
              <a:t> &lt;&gt; ‘France’  or</a:t>
            </a:r>
          </a:p>
          <a:p>
            <a:r>
              <a:rPr lang="fr-FR" sz="1600" i="1" dirty="0">
                <a:solidFill>
                  <a:srgbClr val="00B050"/>
                </a:solidFill>
              </a:rPr>
              <a:t>				 </a:t>
            </a:r>
            <a:r>
              <a:rPr lang="fr-FR" sz="1600" i="1" strike="sngStrike" dirty="0" err="1">
                <a:solidFill>
                  <a:srgbClr val="00B050"/>
                </a:solidFill>
              </a:rPr>
              <a:t>ClientPays</a:t>
            </a:r>
            <a:r>
              <a:rPr lang="fr-FR" sz="1600" i="1" strike="sngStrike" dirty="0">
                <a:solidFill>
                  <a:srgbClr val="00B050"/>
                </a:solidFill>
              </a:rPr>
              <a:t> &lt;&gt; ‘Espagne)</a:t>
            </a:r>
            <a:endParaRPr lang="fr-FR" sz="1600" strike="sngStrike" dirty="0">
              <a:solidFill>
                <a:srgbClr val="00B050"/>
              </a:solidFill>
            </a:endParaRPr>
          </a:p>
          <a:p>
            <a:endParaRPr lang="fr-FR" dirty="0"/>
          </a:p>
          <a:p>
            <a:r>
              <a:rPr lang="fr-FR" dirty="0"/>
              <a:t>LIKE / NOT LIKE		contient/commence/finit par telle(s) caractère(s)</a:t>
            </a:r>
          </a:p>
          <a:p>
            <a:r>
              <a:rPr lang="fr-FR" dirty="0"/>
              <a:t>			</a:t>
            </a:r>
            <a:r>
              <a:rPr lang="fr-FR" sz="1600" i="1" dirty="0" err="1"/>
              <a:t>where</a:t>
            </a:r>
            <a:r>
              <a:rPr lang="fr-FR" sz="1600" i="1" dirty="0"/>
              <a:t> </a:t>
            </a:r>
            <a:r>
              <a:rPr lang="fr-FR" sz="1600" i="1" dirty="0" err="1"/>
              <a:t>ClientPays</a:t>
            </a:r>
            <a:r>
              <a:rPr lang="fr-FR" sz="1600" i="1" dirty="0"/>
              <a:t> </a:t>
            </a:r>
            <a:r>
              <a:rPr lang="fr-FR" sz="1600" i="1" dirty="0" err="1"/>
              <a:t>like</a:t>
            </a:r>
            <a:r>
              <a:rPr lang="fr-FR" sz="1600" i="1" dirty="0"/>
              <a:t> ‘%rance%’</a:t>
            </a:r>
          </a:p>
          <a:p>
            <a:r>
              <a:rPr lang="fr-FR" sz="1600" i="1" dirty="0"/>
              <a:t>			</a:t>
            </a:r>
            <a:r>
              <a:rPr lang="fr-FR" sz="1600" i="1" dirty="0">
                <a:solidFill>
                  <a:schemeClr val="accent6"/>
                </a:solidFill>
              </a:rPr>
              <a:t>Si plus de deux critères sur la même colonne (OR + LIKE) : </a:t>
            </a:r>
            <a:endParaRPr lang="fr-FR" sz="1600" i="1" dirty="0"/>
          </a:p>
          <a:p>
            <a:r>
              <a:rPr lang="fr-FR" sz="1600" i="1" dirty="0"/>
              <a:t>			</a:t>
            </a:r>
            <a:r>
              <a:rPr lang="fr-FR" sz="1600" i="1" dirty="0" err="1"/>
              <a:t>where</a:t>
            </a:r>
            <a:r>
              <a:rPr lang="fr-FR" sz="1600" i="1" dirty="0"/>
              <a:t> (</a:t>
            </a:r>
            <a:r>
              <a:rPr lang="fr-FR" sz="1600" i="1" dirty="0" err="1"/>
              <a:t>ClientPays</a:t>
            </a:r>
            <a:r>
              <a:rPr lang="fr-FR" sz="1600" i="1" dirty="0"/>
              <a:t> not like ‘Franc%’</a:t>
            </a:r>
          </a:p>
          <a:p>
            <a:r>
              <a:rPr lang="fr-FR" sz="1600" i="1" dirty="0"/>
              <a:t>			</a:t>
            </a:r>
            <a:r>
              <a:rPr lang="fr-FR" sz="1600" i="1" dirty="0">
                <a:solidFill>
                  <a:schemeClr val="accent6"/>
                </a:solidFill>
              </a:rPr>
              <a:t>OR</a:t>
            </a:r>
          </a:p>
          <a:p>
            <a:r>
              <a:rPr lang="fr-FR" sz="1600" i="1" dirty="0"/>
              <a:t>			</a:t>
            </a:r>
            <a:r>
              <a:rPr lang="fr-FR" sz="1600" i="1" dirty="0" err="1"/>
              <a:t>ClientPays</a:t>
            </a:r>
            <a:r>
              <a:rPr lang="fr-FR" sz="1600" i="1" dirty="0"/>
              <a:t> not </a:t>
            </a:r>
            <a:r>
              <a:rPr lang="fr-FR" sz="1600" i="1" dirty="0" err="1"/>
              <a:t>like</a:t>
            </a:r>
            <a:r>
              <a:rPr lang="fr-FR" sz="1600" i="1" dirty="0"/>
              <a:t> ‘%pagne’)</a:t>
            </a:r>
          </a:p>
          <a:p>
            <a:endParaRPr lang="fr-FR" dirty="0"/>
          </a:p>
          <a:p>
            <a:r>
              <a:rPr lang="fr-FR" dirty="0" err="1"/>
              <a:t>Between</a:t>
            </a:r>
            <a:r>
              <a:rPr lang="fr-FR" dirty="0"/>
              <a:t> .. and…		entre telle et telle valeur</a:t>
            </a:r>
          </a:p>
          <a:p>
            <a:r>
              <a:rPr lang="fr-FR" dirty="0"/>
              <a:t>			</a:t>
            </a:r>
            <a:r>
              <a:rPr lang="fr-FR" sz="1600" i="1" dirty="0" err="1"/>
              <a:t>where</a:t>
            </a:r>
            <a:r>
              <a:rPr lang="fr-FR" sz="1600" i="1" dirty="0"/>
              <a:t> </a:t>
            </a:r>
            <a:r>
              <a:rPr lang="fr-FR" sz="1600" i="1" dirty="0" err="1"/>
              <a:t>nombers</a:t>
            </a:r>
            <a:r>
              <a:rPr lang="fr-FR" sz="1600" i="1" dirty="0"/>
              <a:t> </a:t>
            </a:r>
            <a:r>
              <a:rPr lang="fr-FR" sz="1600" i="1" dirty="0" err="1"/>
              <a:t>between</a:t>
            </a:r>
            <a:r>
              <a:rPr lang="fr-FR" sz="1600" i="1" dirty="0"/>
              <a:t> 5 and 7</a:t>
            </a:r>
          </a:p>
        </p:txBody>
      </p:sp>
      <p:sp>
        <p:nvSpPr>
          <p:cNvPr id="3" name="Espace réservé du numéro de diapositive 2">
            <a:extLst>
              <a:ext uri="{FF2B5EF4-FFF2-40B4-BE49-F238E27FC236}">
                <a16:creationId xmlns:a16="http://schemas.microsoft.com/office/drawing/2014/main" id="{E4E4E7E6-CA09-DD67-A871-225EFE2E9431}"/>
              </a:ext>
            </a:extLst>
          </p:cNvPr>
          <p:cNvSpPr>
            <a:spLocks noGrp="1"/>
          </p:cNvSpPr>
          <p:nvPr>
            <p:ph type="sldNum" sz="quarter" idx="12"/>
          </p:nvPr>
        </p:nvSpPr>
        <p:spPr/>
        <p:txBody>
          <a:bodyPr/>
          <a:lstStyle/>
          <a:p>
            <a:fld id="{6587D2DD-EBBC-47E7-9E6A-8D97EC9AED78}" type="slidenum">
              <a:rPr lang="fr-FR" smtClean="0"/>
              <a:pPr/>
              <a:t>27</a:t>
            </a:fld>
            <a:endParaRPr lang="fr-FR"/>
          </a:p>
        </p:txBody>
      </p:sp>
    </p:spTree>
    <p:extLst>
      <p:ext uri="{BB962C8B-B14F-4D97-AF65-F5344CB8AC3E}">
        <p14:creationId xmlns:p14="http://schemas.microsoft.com/office/powerpoint/2010/main" val="26332006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ZoneTexte 12">
            <a:extLst>
              <a:ext uri="{FF2B5EF4-FFF2-40B4-BE49-F238E27FC236}">
                <a16:creationId xmlns:a16="http://schemas.microsoft.com/office/drawing/2014/main" id="{6FDACE7E-993D-48D4-BF5E-E67712F0D266}"/>
              </a:ext>
            </a:extLst>
          </p:cNvPr>
          <p:cNvSpPr txBox="1"/>
          <p:nvPr/>
        </p:nvSpPr>
        <p:spPr>
          <a:xfrm>
            <a:off x="1259632" y="2187274"/>
            <a:ext cx="3820329" cy="4247317"/>
          </a:xfrm>
          <a:prstGeom prst="rect">
            <a:avLst/>
          </a:prstGeom>
          <a:noFill/>
        </p:spPr>
        <p:txBody>
          <a:bodyPr wrap="square">
            <a:spAutoFit/>
          </a:bodyPr>
          <a:lstStyle/>
          <a:p>
            <a:r>
              <a:rPr lang="fr-FR" sz="1800" dirty="0">
                <a:solidFill>
                  <a:srgbClr val="0000FF"/>
                </a:solidFill>
                <a:latin typeface="Consolas" panose="020B0609020204030204" pitchFamily="49" charset="0"/>
              </a:rPr>
              <a:t>use</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ContosoRetailDW</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p>
          <a:p>
            <a:r>
              <a:rPr lang="fr-FR" sz="1800" dirty="0" err="1">
                <a:solidFill>
                  <a:srgbClr val="000000"/>
                </a:solidFill>
                <a:latin typeface="Consolas" panose="020B0609020204030204" pitchFamily="49" charset="0"/>
              </a:rPr>
              <a:t>FirstName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LastName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Education</a:t>
            </a: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DimCustomer</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Education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a:t>
            </a:r>
            <a:r>
              <a:rPr lang="fr-FR" sz="1800" dirty="0" err="1">
                <a:solidFill>
                  <a:srgbClr val="FF0000"/>
                </a:solidFill>
                <a:latin typeface="Consolas" panose="020B0609020204030204" pitchFamily="49" charset="0"/>
              </a:rPr>
              <a:t>Bachelor</a:t>
            </a:r>
            <a:r>
              <a:rPr lang="fr-FR" sz="1800" dirty="0">
                <a:solidFill>
                  <a:srgbClr val="FF0000"/>
                </a:solidFill>
                <a:latin typeface="Consolas" panose="020B0609020204030204" pitchFamily="49" charset="0"/>
              </a:rPr>
              <a:t>'</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use</a:t>
            </a:r>
            <a:r>
              <a:rPr lang="fr-FR" sz="1800" dirty="0">
                <a:solidFill>
                  <a:srgbClr val="000000"/>
                </a:solidFill>
                <a:latin typeface="Consolas" panose="020B0609020204030204" pitchFamily="49" charset="0"/>
              </a:rPr>
              <a:t> comptoir</a:t>
            </a:r>
          </a:p>
          <a:p>
            <a:r>
              <a:rPr lang="fr-FR" sz="1800" dirty="0">
                <a:solidFill>
                  <a:srgbClr val="0000FF"/>
                </a:solidFill>
                <a:latin typeface="Consolas" panose="020B0609020204030204" pitchFamily="49" charset="0"/>
              </a:rPr>
              <a:t>Select</a:t>
            </a:r>
            <a:endParaRPr lang="fr-FR" sz="1800" dirty="0">
              <a:solidFill>
                <a:srgbClr val="000000"/>
              </a:solidFill>
              <a:latin typeface="Consolas" panose="020B0609020204030204" pitchFamily="49" charset="0"/>
            </a:endParaRPr>
          </a:p>
          <a:p>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Année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endParaRPr lang="fr-FR" dirty="0"/>
          </a:p>
        </p:txBody>
      </p:sp>
      <p:sp>
        <p:nvSpPr>
          <p:cNvPr id="8" name="Rectangle 7"/>
          <p:cNvSpPr/>
          <p:nvPr/>
        </p:nvSpPr>
        <p:spPr>
          <a:xfrm>
            <a:off x="4860032" y="2060848"/>
            <a:ext cx="3960440" cy="6463308"/>
          </a:xfrm>
          <a:prstGeom prst="rect">
            <a:avLst/>
          </a:prstGeom>
        </p:spPr>
        <p:txBody>
          <a:bodyPr wrap="square">
            <a:spAutoFit/>
          </a:bodyPr>
          <a:lstStyle/>
          <a:p>
            <a:r>
              <a:rPr lang="fr-FR" dirty="0">
                <a:solidFill>
                  <a:srgbClr val="C00000"/>
                </a:solidFill>
                <a:latin typeface="Helvetica Neue"/>
              </a:rPr>
              <a:t>Les champs sélectionnés doivent être séparés d’une virgule (comme lorsque l’on énumère plusieurs exemples (sauf pour le dernier qui clôture)</a:t>
            </a:r>
          </a:p>
          <a:p>
            <a:endParaRPr lang="fr-FR" dirty="0">
              <a:solidFill>
                <a:srgbClr val="C00000"/>
              </a:solidFill>
              <a:latin typeface="Helvetica Neue"/>
            </a:endParaRPr>
          </a:p>
          <a:p>
            <a:r>
              <a:rPr lang="fr-FR" dirty="0">
                <a:solidFill>
                  <a:schemeClr val="accent4"/>
                </a:solidFill>
                <a:latin typeface="Helvetica Neue"/>
              </a:rPr>
              <a:t>Lorsque l’on renomme un champ, calcul ou lorsque l’on met une condition : ne pas oublier de mettre des cotes </a:t>
            </a:r>
          </a:p>
          <a:p>
            <a:endParaRPr lang="fr-FR" dirty="0">
              <a:solidFill>
                <a:schemeClr val="accent4"/>
              </a:solidFill>
              <a:latin typeface="Helvetica Neue"/>
            </a:endParaRPr>
          </a:p>
          <a:p>
            <a:r>
              <a:rPr lang="fr-FR" dirty="0">
                <a:solidFill>
                  <a:schemeClr val="accent2"/>
                </a:solidFill>
                <a:latin typeface="Helvetica Neue"/>
              </a:rPr>
              <a:t>Lorsque l’on fait un calcul </a:t>
            </a:r>
          </a:p>
          <a:p>
            <a:r>
              <a:rPr lang="fr-FR" dirty="0">
                <a:solidFill>
                  <a:schemeClr val="accent2"/>
                </a:solidFill>
                <a:latin typeface="Helvetica Neue"/>
              </a:rPr>
              <a:t>(utilisation d’une fonction d’agrégation) = il faut bien remettre les autres champs du select dans le Group By</a:t>
            </a:r>
          </a:p>
          <a:p>
            <a:endParaRPr lang="fr-FR" dirty="0">
              <a:solidFill>
                <a:srgbClr val="C00000"/>
              </a:solidFill>
              <a:latin typeface="Helvetica Neue"/>
            </a:endParaRPr>
          </a:p>
          <a:p>
            <a:endParaRPr lang="fr-FR" dirty="0">
              <a:solidFill>
                <a:srgbClr val="C00000"/>
              </a:solidFill>
              <a:latin typeface="Helvetica Neue"/>
            </a:endParaRPr>
          </a:p>
          <a:p>
            <a:endParaRPr lang="fr-FR" dirty="0">
              <a:solidFill>
                <a:srgbClr val="C00000"/>
              </a:solidFill>
              <a:latin typeface="Helvetica Neue"/>
            </a:endParaRPr>
          </a:p>
          <a:p>
            <a:endParaRPr lang="fr-FR" dirty="0">
              <a:solidFill>
                <a:srgbClr val="C00000"/>
              </a:solidFill>
              <a:latin typeface="Helvetica Neue"/>
            </a:endParaRPr>
          </a:p>
          <a:p>
            <a:endParaRPr lang="fr-FR" dirty="0">
              <a:solidFill>
                <a:schemeClr val="accent4"/>
              </a:solidFill>
              <a:latin typeface="Helvetica Neue"/>
            </a:endParaRPr>
          </a:p>
          <a:p>
            <a:endParaRPr lang="fr-FR" dirty="0">
              <a:solidFill>
                <a:srgbClr val="C00000"/>
              </a:solidFill>
              <a:latin typeface="Helvetica Neue"/>
            </a:endParaRPr>
          </a:p>
          <a:p>
            <a:endParaRPr lang="fr-FR" dirty="0">
              <a:solidFill>
                <a:srgbClr val="C00000"/>
              </a:solidFill>
              <a:latin typeface="Helvetica Neue"/>
            </a:endParaRPr>
          </a:p>
        </p:txBody>
      </p:sp>
      <p:sp>
        <p:nvSpPr>
          <p:cNvPr id="2" name="Titre 1"/>
          <p:cNvSpPr>
            <a:spLocks noGrp="1"/>
          </p:cNvSpPr>
          <p:nvPr>
            <p:ph type="title"/>
          </p:nvPr>
        </p:nvSpPr>
        <p:spPr>
          <a:xfrm>
            <a:off x="1435608" y="274638"/>
            <a:ext cx="7498080" cy="1282154"/>
          </a:xfrm>
        </p:spPr>
        <p:txBody>
          <a:bodyPr>
            <a:normAutofit fontScale="90000"/>
          </a:bodyPr>
          <a:lstStyle/>
          <a:p>
            <a:r>
              <a:rPr lang="fr-FR" sz="4400" dirty="0"/>
              <a:t>La commande SELECT : </a:t>
            </a:r>
            <a:br>
              <a:rPr lang="fr-FR" dirty="0"/>
            </a:br>
            <a:r>
              <a:rPr lang="fr-FR" sz="2800" dirty="0"/>
              <a:t>Règles d’écritures : (erreurs surlignées en rouge)</a:t>
            </a:r>
            <a:br>
              <a:rPr lang="fr-FR" sz="2800" dirty="0"/>
            </a:br>
            <a:r>
              <a:rPr lang="fr-FR" sz="2800" dirty="0"/>
              <a:t>Les erreurs de code sont souvent les mêmes</a:t>
            </a:r>
          </a:p>
        </p:txBody>
      </p:sp>
      <p:cxnSp>
        <p:nvCxnSpPr>
          <p:cNvPr id="6" name="Connecteur droit avec flèche 5"/>
          <p:cNvCxnSpPr>
            <a:cxnSpLocks/>
          </p:cNvCxnSpPr>
          <p:nvPr/>
        </p:nvCxnSpPr>
        <p:spPr>
          <a:xfrm flipH="1">
            <a:off x="2597924" y="2556775"/>
            <a:ext cx="2262108" cy="440177"/>
          </a:xfrm>
          <a:prstGeom prst="straightConnector1">
            <a:avLst/>
          </a:prstGeom>
          <a:ln>
            <a:solidFill>
              <a:srgbClr val="C00000"/>
            </a:solidFill>
            <a:tailEnd type="arrow"/>
          </a:ln>
        </p:spPr>
        <p:style>
          <a:lnRef idx="3">
            <a:schemeClr val="accent4"/>
          </a:lnRef>
          <a:fillRef idx="0">
            <a:schemeClr val="accent4"/>
          </a:fillRef>
          <a:effectRef idx="2">
            <a:schemeClr val="accent4"/>
          </a:effectRef>
          <a:fontRef idx="minor">
            <a:schemeClr val="tx1"/>
          </a:fontRef>
        </p:style>
      </p:cxnSp>
      <p:cxnSp>
        <p:nvCxnSpPr>
          <p:cNvPr id="10" name="Connecteur droit avec flèche 9"/>
          <p:cNvCxnSpPr>
            <a:cxnSpLocks/>
          </p:cNvCxnSpPr>
          <p:nvPr/>
        </p:nvCxnSpPr>
        <p:spPr>
          <a:xfrm flipH="1">
            <a:off x="4278655" y="4508542"/>
            <a:ext cx="472397" cy="78396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1" name="Connecteur droit avec flèche 10"/>
          <p:cNvCxnSpPr>
            <a:cxnSpLocks/>
          </p:cNvCxnSpPr>
          <p:nvPr/>
        </p:nvCxnSpPr>
        <p:spPr>
          <a:xfrm flipH="1">
            <a:off x="4067944" y="5936386"/>
            <a:ext cx="749947" cy="30092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9" name="Connecteur droit avec flèche 8"/>
          <p:cNvCxnSpPr>
            <a:cxnSpLocks/>
          </p:cNvCxnSpPr>
          <p:nvPr/>
        </p:nvCxnSpPr>
        <p:spPr>
          <a:xfrm flipH="1" flipV="1">
            <a:off x="3728978" y="4238925"/>
            <a:ext cx="953691" cy="144016"/>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3" name="Espace réservé du numéro de diapositive 2">
            <a:extLst>
              <a:ext uri="{FF2B5EF4-FFF2-40B4-BE49-F238E27FC236}">
                <a16:creationId xmlns:a16="http://schemas.microsoft.com/office/drawing/2014/main" id="{A04937DD-4D76-2903-5413-33892E1B09CF}"/>
              </a:ext>
            </a:extLst>
          </p:cNvPr>
          <p:cNvSpPr>
            <a:spLocks noGrp="1"/>
          </p:cNvSpPr>
          <p:nvPr>
            <p:ph type="sldNum" sz="quarter" idx="12"/>
          </p:nvPr>
        </p:nvSpPr>
        <p:spPr/>
        <p:txBody>
          <a:bodyPr/>
          <a:lstStyle/>
          <a:p>
            <a:fld id="{6587D2DD-EBBC-47E7-9E6A-8D97EC9AED78}" type="slidenum">
              <a:rPr lang="fr-FR" smtClean="0"/>
              <a:pPr/>
              <a:t>28</a:t>
            </a:fld>
            <a:endParaRPr lang="fr-F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187624" y="1807512"/>
            <a:ext cx="7776864" cy="4801314"/>
          </a:xfrm>
          <a:prstGeom prst="rect">
            <a:avLst/>
          </a:prstGeom>
        </p:spPr>
        <p:txBody>
          <a:bodyPr wrap="square">
            <a:spAutoFit/>
          </a:bodyPr>
          <a:lstStyle/>
          <a:p>
            <a:pPr algn="just"/>
            <a:r>
              <a:rPr lang="fr-FR" dirty="0">
                <a:latin typeface="Helvetica Neue"/>
              </a:rPr>
              <a:t>Afin de ne pas le rater, faire </a:t>
            </a:r>
            <a:r>
              <a:rPr lang="fr-FR" b="1" dirty="0">
                <a:latin typeface="Helvetica Neue"/>
              </a:rPr>
              <a:t>attention à la formulation </a:t>
            </a:r>
            <a:r>
              <a:rPr lang="fr-FR" dirty="0">
                <a:latin typeface="Helvetica Neue"/>
              </a:rPr>
              <a:t>: le </a:t>
            </a:r>
            <a:r>
              <a:rPr lang="fr-FR" b="1" dirty="0">
                <a:solidFill>
                  <a:srgbClr val="C00000"/>
                </a:solidFill>
                <a:latin typeface="Helvetica Neue"/>
              </a:rPr>
              <a:t>mot PAR </a:t>
            </a:r>
            <a:r>
              <a:rPr lang="fr-FR" dirty="0">
                <a:latin typeface="Helvetica Neue"/>
              </a:rPr>
              <a:t>est un indice. S’il est dans la phrase et qu’il n’est pas précédé par trier alors c’est qu’un Group By est nécessaire.</a:t>
            </a:r>
          </a:p>
          <a:p>
            <a:pPr algn="just"/>
            <a:endParaRPr lang="fr-FR" dirty="0">
              <a:latin typeface="Helvetica Neue"/>
            </a:endParaRPr>
          </a:p>
          <a:p>
            <a:pPr algn="just"/>
            <a:r>
              <a:rPr lang="fr-FR" dirty="0">
                <a:latin typeface="Helvetica Neue"/>
              </a:rPr>
              <a:t>Exemples :</a:t>
            </a:r>
          </a:p>
          <a:p>
            <a:pPr algn="just"/>
            <a:r>
              <a:rPr lang="fr-FR" dirty="0">
                <a:latin typeface="Helvetica Neue"/>
              </a:rPr>
              <a:t>- Calculer la </a:t>
            </a:r>
            <a:r>
              <a:rPr lang="fr-FR" b="1" dirty="0">
                <a:solidFill>
                  <a:schemeClr val="accent3"/>
                </a:solidFill>
                <a:latin typeface="Helvetica Neue"/>
              </a:rPr>
              <a:t>somme des montants des ventes </a:t>
            </a:r>
            <a:r>
              <a:rPr lang="fr-FR" b="1" dirty="0">
                <a:solidFill>
                  <a:srgbClr val="C00000"/>
                </a:solidFill>
                <a:latin typeface="Helvetica Neue"/>
              </a:rPr>
              <a:t>par</a:t>
            </a:r>
            <a:r>
              <a:rPr lang="fr-FR" dirty="0">
                <a:latin typeface="Helvetica Neue"/>
              </a:rPr>
              <a:t> </a:t>
            </a:r>
            <a:r>
              <a:rPr lang="fr-FR" b="1" dirty="0">
                <a:solidFill>
                  <a:schemeClr val="accent6"/>
                </a:solidFill>
                <a:latin typeface="Helvetica Neue"/>
              </a:rPr>
              <a:t>catégorie de produits </a:t>
            </a:r>
            <a:r>
              <a:rPr lang="fr-FR" dirty="0">
                <a:latin typeface="Helvetica Neue"/>
              </a:rPr>
              <a:t>?</a:t>
            </a:r>
          </a:p>
          <a:p>
            <a:pPr algn="just"/>
            <a:r>
              <a:rPr lang="fr-FR" dirty="0">
                <a:latin typeface="Helvetica Neue"/>
              </a:rPr>
              <a:t>-  Calculer le </a:t>
            </a:r>
            <a:r>
              <a:rPr lang="fr-FR" b="1" dirty="0">
                <a:solidFill>
                  <a:schemeClr val="accent3"/>
                </a:solidFill>
                <a:latin typeface="Helvetica Neue"/>
              </a:rPr>
              <a:t>nombre de clients </a:t>
            </a:r>
            <a:r>
              <a:rPr lang="fr-FR" b="1" dirty="0">
                <a:solidFill>
                  <a:srgbClr val="C00000"/>
                </a:solidFill>
                <a:latin typeface="Helvetica Neue"/>
              </a:rPr>
              <a:t>par</a:t>
            </a:r>
            <a:r>
              <a:rPr lang="fr-FR" dirty="0">
                <a:latin typeface="Helvetica Neue"/>
              </a:rPr>
              <a:t> </a:t>
            </a:r>
            <a:r>
              <a:rPr lang="fr-FR" b="1" dirty="0">
                <a:solidFill>
                  <a:schemeClr val="accent6"/>
                </a:solidFill>
                <a:latin typeface="Helvetica Neue"/>
              </a:rPr>
              <a:t>ans et par mois </a:t>
            </a:r>
            <a:r>
              <a:rPr lang="fr-FR" dirty="0">
                <a:latin typeface="Helvetica Neue"/>
              </a:rPr>
              <a:t>?</a:t>
            </a:r>
          </a:p>
          <a:p>
            <a:pPr algn="just"/>
            <a:r>
              <a:rPr lang="fr-FR" dirty="0">
                <a:latin typeface="Helvetica Neue"/>
              </a:rPr>
              <a:t>-  Calculer </a:t>
            </a:r>
            <a:r>
              <a:rPr lang="fr-FR" b="1" dirty="0">
                <a:solidFill>
                  <a:schemeClr val="accent3"/>
                </a:solidFill>
                <a:latin typeface="Helvetica Neue"/>
              </a:rPr>
              <a:t>la moyenne des coûts </a:t>
            </a:r>
            <a:r>
              <a:rPr lang="fr-FR" b="1" dirty="0">
                <a:solidFill>
                  <a:srgbClr val="C00000"/>
                </a:solidFill>
                <a:latin typeface="Helvetica Neue"/>
              </a:rPr>
              <a:t>par</a:t>
            </a:r>
            <a:r>
              <a:rPr lang="fr-FR" dirty="0">
                <a:latin typeface="Helvetica Neue"/>
              </a:rPr>
              <a:t> </a:t>
            </a:r>
            <a:r>
              <a:rPr lang="fr-FR" b="1" dirty="0">
                <a:solidFill>
                  <a:schemeClr val="accent6"/>
                </a:solidFill>
                <a:latin typeface="Helvetica Neue"/>
              </a:rPr>
              <a:t>classe et type de produits </a:t>
            </a:r>
            <a:r>
              <a:rPr lang="fr-FR" dirty="0">
                <a:latin typeface="Helvetica Neue"/>
              </a:rPr>
              <a:t>?</a:t>
            </a:r>
          </a:p>
          <a:p>
            <a:endParaRPr lang="fr-FR" dirty="0">
              <a:solidFill>
                <a:srgbClr val="C00000"/>
              </a:solidFill>
              <a:latin typeface="Helvetica Neue"/>
            </a:endParaRPr>
          </a:p>
          <a:p>
            <a:r>
              <a:rPr lang="fr-FR" dirty="0">
                <a:latin typeface="Helvetica Neue"/>
              </a:rPr>
              <a:t>Quels sont les </a:t>
            </a:r>
            <a:r>
              <a:rPr lang="fr-FR" b="1" dirty="0">
                <a:latin typeface="Helvetica Neue"/>
              </a:rPr>
              <a:t>trois points communs </a:t>
            </a:r>
            <a:r>
              <a:rPr lang="fr-FR" dirty="0">
                <a:latin typeface="Helvetica Neue"/>
              </a:rPr>
              <a:t>de tous ces exemples :</a:t>
            </a:r>
          </a:p>
          <a:p>
            <a:r>
              <a:rPr lang="fr-FR" dirty="0">
                <a:solidFill>
                  <a:schemeClr val="accent3"/>
                </a:solidFill>
                <a:latin typeface="Helvetica Neue"/>
              </a:rPr>
              <a:t>- Il y a un calcul, une </a:t>
            </a:r>
            <a:r>
              <a:rPr lang="fr-FR" b="1" dirty="0">
                <a:solidFill>
                  <a:schemeClr val="accent3"/>
                </a:solidFill>
                <a:latin typeface="Helvetica Neue"/>
              </a:rPr>
              <a:t>agrégation</a:t>
            </a:r>
            <a:r>
              <a:rPr lang="fr-FR" dirty="0">
                <a:solidFill>
                  <a:schemeClr val="accent3"/>
                </a:solidFill>
                <a:latin typeface="Helvetica Neue"/>
              </a:rPr>
              <a:t> (count, </a:t>
            </a:r>
            <a:r>
              <a:rPr lang="fr-FR" dirty="0" err="1">
                <a:solidFill>
                  <a:schemeClr val="accent3"/>
                </a:solidFill>
                <a:latin typeface="Helvetica Neue"/>
              </a:rPr>
              <a:t>sum</a:t>
            </a:r>
            <a:r>
              <a:rPr lang="fr-FR" dirty="0">
                <a:solidFill>
                  <a:schemeClr val="accent3"/>
                </a:solidFill>
                <a:latin typeface="Helvetica Neue"/>
              </a:rPr>
              <a:t>, </a:t>
            </a:r>
            <a:r>
              <a:rPr lang="fr-FR" dirty="0" err="1">
                <a:solidFill>
                  <a:schemeClr val="accent3"/>
                </a:solidFill>
                <a:latin typeface="Helvetica Neue"/>
              </a:rPr>
              <a:t>average</a:t>
            </a:r>
            <a:r>
              <a:rPr lang="fr-FR" dirty="0">
                <a:solidFill>
                  <a:schemeClr val="accent3"/>
                </a:solidFill>
                <a:latin typeface="Helvetica Neue"/>
              </a:rPr>
              <a:t>, min, max) à faire, </a:t>
            </a:r>
          </a:p>
          <a:p>
            <a:r>
              <a:rPr lang="fr-FR" dirty="0">
                <a:solidFill>
                  <a:srgbClr val="C00000"/>
                </a:solidFill>
                <a:latin typeface="Helvetica Neue"/>
              </a:rPr>
              <a:t>- </a:t>
            </a:r>
            <a:r>
              <a:rPr lang="fr-FR" b="1" dirty="0">
                <a:solidFill>
                  <a:srgbClr val="C00000"/>
                </a:solidFill>
                <a:latin typeface="Helvetica Neue"/>
              </a:rPr>
              <a:t>Par </a:t>
            </a:r>
            <a:r>
              <a:rPr lang="fr-FR" dirty="0">
                <a:solidFill>
                  <a:srgbClr val="C00000"/>
                </a:solidFill>
                <a:latin typeface="Helvetica Neue"/>
              </a:rPr>
              <a:t>quelque chose : pour chaque item des colonnes précisées ensuite (un résultat/le nombre de clients pour chaque année et mois différent),</a:t>
            </a:r>
          </a:p>
          <a:p>
            <a:r>
              <a:rPr lang="fr-FR" dirty="0">
                <a:solidFill>
                  <a:schemeClr val="accent6"/>
                </a:solidFill>
                <a:latin typeface="Helvetica Neue"/>
              </a:rPr>
              <a:t>- Les colonnes par lesquelles nous souhaitons calculer pour chacune de leurs valeurs/Items. Ces </a:t>
            </a:r>
            <a:r>
              <a:rPr lang="fr-FR" b="1" dirty="0">
                <a:solidFill>
                  <a:schemeClr val="accent6"/>
                </a:solidFill>
                <a:latin typeface="Helvetica Neue"/>
              </a:rPr>
              <a:t>colonnes précisées après le PAR </a:t>
            </a:r>
            <a:r>
              <a:rPr lang="fr-FR" dirty="0">
                <a:solidFill>
                  <a:schemeClr val="accent6"/>
                </a:solidFill>
                <a:latin typeface="Helvetica Neue"/>
              </a:rPr>
              <a:t>seront celles à </a:t>
            </a:r>
            <a:r>
              <a:rPr lang="fr-FR" b="1" dirty="0">
                <a:solidFill>
                  <a:schemeClr val="accent6"/>
                </a:solidFill>
                <a:latin typeface="Helvetica Neue"/>
              </a:rPr>
              <a:t>mentionnées dans le GROUP BY</a:t>
            </a:r>
            <a:r>
              <a:rPr lang="fr-FR" dirty="0">
                <a:solidFill>
                  <a:schemeClr val="accent6"/>
                </a:solidFill>
                <a:latin typeface="Helvetica Neue"/>
              </a:rPr>
              <a:t>.</a:t>
            </a:r>
          </a:p>
        </p:txBody>
      </p:sp>
      <p:sp>
        <p:nvSpPr>
          <p:cNvPr id="2" name="Titre 1"/>
          <p:cNvSpPr>
            <a:spLocks noGrp="1"/>
          </p:cNvSpPr>
          <p:nvPr>
            <p:ph type="title"/>
          </p:nvPr>
        </p:nvSpPr>
        <p:spPr>
          <a:xfrm>
            <a:off x="1435608" y="274638"/>
            <a:ext cx="7498080" cy="1282154"/>
          </a:xfrm>
        </p:spPr>
        <p:txBody>
          <a:bodyPr>
            <a:normAutofit fontScale="90000"/>
          </a:bodyPr>
          <a:lstStyle/>
          <a:p>
            <a:r>
              <a:rPr lang="fr-FR" sz="4400" dirty="0"/>
              <a:t>La commande SELECT : </a:t>
            </a:r>
            <a:br>
              <a:rPr lang="fr-FR" dirty="0"/>
            </a:br>
            <a:r>
              <a:rPr lang="fr-FR" sz="2800" dirty="0"/>
              <a:t>La clause Group by : Astuces et utilisation (1/3)</a:t>
            </a:r>
            <a:br>
              <a:rPr lang="fr-FR" sz="2800" dirty="0"/>
            </a:br>
            <a:r>
              <a:rPr lang="fr-FR" sz="2800" dirty="0"/>
              <a:t>Je compte/somme/</a:t>
            </a:r>
            <a:r>
              <a:rPr lang="fr-FR" sz="2800" dirty="0" err="1"/>
              <a:t>etc</a:t>
            </a:r>
            <a:r>
              <a:rPr lang="fr-FR" sz="2800" dirty="0"/>
              <a:t> par les items d’autre(s) colonne(s)</a:t>
            </a:r>
          </a:p>
        </p:txBody>
      </p:sp>
      <p:sp>
        <p:nvSpPr>
          <p:cNvPr id="3" name="Espace réservé du numéro de diapositive 2">
            <a:extLst>
              <a:ext uri="{FF2B5EF4-FFF2-40B4-BE49-F238E27FC236}">
                <a16:creationId xmlns:a16="http://schemas.microsoft.com/office/drawing/2014/main" id="{0B81EF56-267E-3DF3-1F96-32896341401A}"/>
              </a:ext>
            </a:extLst>
          </p:cNvPr>
          <p:cNvSpPr>
            <a:spLocks noGrp="1"/>
          </p:cNvSpPr>
          <p:nvPr>
            <p:ph type="sldNum" sz="quarter" idx="12"/>
          </p:nvPr>
        </p:nvSpPr>
        <p:spPr/>
        <p:txBody>
          <a:bodyPr/>
          <a:lstStyle/>
          <a:p>
            <a:fld id="{6587D2DD-EBBC-47E7-9E6A-8D97EC9AED78}" type="slidenum">
              <a:rPr lang="fr-FR" smtClean="0"/>
              <a:pPr/>
              <a:t>29</a:t>
            </a:fld>
            <a:endParaRPr lang="fr-FR"/>
          </a:p>
        </p:txBody>
      </p:sp>
    </p:spTree>
    <p:extLst>
      <p:ext uri="{BB962C8B-B14F-4D97-AF65-F5344CB8AC3E}">
        <p14:creationId xmlns:p14="http://schemas.microsoft.com/office/powerpoint/2010/main" val="137494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8" end="8"/>
                                            </p:txEl>
                                          </p:spTgt>
                                        </p:tgtEl>
                                        <p:attrNameLst>
                                          <p:attrName>style.visibility</p:attrName>
                                        </p:attrNameLst>
                                      </p:cBhvr>
                                      <p:to>
                                        <p:strVal val="visible"/>
                                      </p:to>
                                    </p:set>
                                    <p:animEffect transition="in" filter="fade">
                                      <p:cBhvr>
                                        <p:cTn id="7" dur="500"/>
                                        <p:tgtEl>
                                          <p:spTgt spid="8">
                                            <p:txEl>
                                              <p:pRg st="8" end="8"/>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9" end="9"/>
                                            </p:txEl>
                                          </p:spTgt>
                                        </p:tgtEl>
                                        <p:attrNameLst>
                                          <p:attrName>style.visibility</p:attrName>
                                        </p:attrNameLst>
                                      </p:cBhvr>
                                      <p:to>
                                        <p:strVal val="visible"/>
                                      </p:to>
                                    </p:set>
                                    <p:animEffect transition="in" filter="fade">
                                      <p:cBhvr>
                                        <p:cTn id="12" dur="500"/>
                                        <p:tgtEl>
                                          <p:spTgt spid="8">
                                            <p:txEl>
                                              <p:pRg st="9" end="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10" end="10"/>
                                            </p:txEl>
                                          </p:spTgt>
                                        </p:tgtEl>
                                        <p:attrNameLst>
                                          <p:attrName>style.visibility</p:attrName>
                                        </p:attrNameLst>
                                      </p:cBhvr>
                                      <p:to>
                                        <p:strVal val="visible"/>
                                      </p:to>
                                    </p:set>
                                    <p:animEffect transition="in" filter="fade">
                                      <p:cBhvr>
                                        <p:cTn id="17" dur="500"/>
                                        <p:tgtEl>
                                          <p:spTgt spid="8">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Autofit/>
          </a:bodyPr>
          <a:lstStyle/>
          <a:p>
            <a:r>
              <a:rPr lang="fr-FR" sz="4000" b="1" dirty="0"/>
              <a:t>Langage SQL </a:t>
            </a:r>
            <a:br>
              <a:rPr lang="fr-FR" sz="3600" b="1" dirty="0"/>
            </a:br>
            <a:r>
              <a:rPr lang="fr-FR" sz="3000" dirty="0"/>
              <a:t>La Formatrice</a:t>
            </a:r>
          </a:p>
        </p:txBody>
      </p:sp>
      <p:sp>
        <p:nvSpPr>
          <p:cNvPr id="5" name="Espace réservé du contenu 4"/>
          <p:cNvSpPr>
            <a:spLocks noGrp="1"/>
          </p:cNvSpPr>
          <p:nvPr>
            <p:ph idx="1"/>
          </p:nvPr>
        </p:nvSpPr>
        <p:spPr>
          <a:xfrm>
            <a:off x="1475656" y="1988840"/>
            <a:ext cx="7498080" cy="4656584"/>
          </a:xfrm>
        </p:spPr>
        <p:txBody>
          <a:bodyPr>
            <a:normAutofit/>
          </a:bodyPr>
          <a:lstStyle/>
          <a:p>
            <a:pPr marL="0" indent="0">
              <a:buFont typeface="Wingdings" pitchFamily="2" charset="2"/>
              <a:buChar char="Ø"/>
            </a:pPr>
            <a:r>
              <a:rPr lang="fr-FR" sz="2800" dirty="0">
                <a:solidFill>
                  <a:schemeClr val="tx2"/>
                </a:solidFill>
              </a:rPr>
              <a:t>  Laure BERENGUER, consultante et formatrice indépendante</a:t>
            </a:r>
          </a:p>
          <a:p>
            <a:pPr marL="0" indent="0">
              <a:buNone/>
            </a:pPr>
            <a:endParaRPr lang="fr-FR" sz="2800" dirty="0">
              <a:solidFill>
                <a:schemeClr val="tx2"/>
              </a:solidFill>
            </a:endParaRPr>
          </a:p>
          <a:p>
            <a:pPr marL="457200" indent="-457200">
              <a:buFont typeface="Wingdings" panose="05000000000000000000" pitchFamily="2" charset="2"/>
              <a:buChar char="Ø"/>
            </a:pPr>
            <a:r>
              <a:rPr lang="fr-FR" sz="2800" dirty="0">
                <a:solidFill>
                  <a:schemeClr val="tx2"/>
                </a:solidFill>
              </a:rPr>
              <a:t>Page du site internet (exercices et support) : </a:t>
            </a:r>
          </a:p>
          <a:p>
            <a:pPr marL="0" indent="0">
              <a:buNone/>
            </a:pPr>
            <a:r>
              <a:rPr lang="fr-FR" sz="2800" dirty="0">
                <a:solidFill>
                  <a:schemeClr val="tx2"/>
                </a:solidFill>
                <a:hlinkClick r:id="rId3"/>
              </a:rPr>
              <a:t>http://berenguer-formation-conseil.fr/langage-sql-adventureworksdw2019/</a:t>
            </a:r>
            <a:r>
              <a:rPr lang="fr-FR" sz="2800" dirty="0">
                <a:solidFill>
                  <a:schemeClr val="tx2"/>
                </a:solidFill>
              </a:rPr>
              <a:t> </a:t>
            </a:r>
          </a:p>
          <a:p>
            <a:pPr marL="0" indent="0">
              <a:buNone/>
            </a:pPr>
            <a:endParaRPr lang="fr-FR" sz="2800" dirty="0">
              <a:solidFill>
                <a:schemeClr val="tx2"/>
              </a:solidFill>
            </a:endParaRPr>
          </a:p>
          <a:p>
            <a:pPr marL="82296" indent="0">
              <a:buFont typeface="Wingdings" pitchFamily="2" charset="2"/>
              <a:buChar char="Ø"/>
            </a:pPr>
            <a:r>
              <a:rPr lang="fr-FR" sz="2800" dirty="0">
                <a:solidFill>
                  <a:schemeClr val="tx2"/>
                </a:solidFill>
              </a:rPr>
              <a:t>  </a:t>
            </a:r>
            <a:r>
              <a:rPr lang="fr-FR" sz="2800" dirty="0">
                <a:solidFill>
                  <a:schemeClr val="tx2"/>
                </a:solidFill>
                <a:hlinkClick r:id="rId4"/>
              </a:rPr>
              <a:t>laure@berenguer.onmicrosoft.com</a:t>
            </a:r>
            <a:r>
              <a:rPr lang="fr-FR" sz="2800" dirty="0">
                <a:solidFill>
                  <a:schemeClr val="tx2"/>
                </a:solidFill>
              </a:rPr>
              <a:t> </a:t>
            </a:r>
          </a:p>
          <a:p>
            <a:pPr marL="82296" indent="0">
              <a:buFont typeface="Wingdings" pitchFamily="2" charset="2"/>
              <a:buChar char="Ø"/>
            </a:pPr>
            <a:r>
              <a:rPr lang="fr-FR" sz="2800" dirty="0">
                <a:solidFill>
                  <a:schemeClr val="tx2"/>
                </a:solidFill>
              </a:rPr>
              <a:t>  http://www.linkedin.com/in/laure-berenguer38/</a:t>
            </a:r>
          </a:p>
        </p:txBody>
      </p:sp>
      <p:sp>
        <p:nvSpPr>
          <p:cNvPr id="2" name="Espace réservé du numéro de diapositive 1">
            <a:extLst>
              <a:ext uri="{FF2B5EF4-FFF2-40B4-BE49-F238E27FC236}">
                <a16:creationId xmlns:a16="http://schemas.microsoft.com/office/drawing/2014/main" id="{A9BBF90F-1D54-D481-CEAD-2BD262F13C4E}"/>
              </a:ext>
            </a:extLst>
          </p:cNvPr>
          <p:cNvSpPr>
            <a:spLocks noGrp="1"/>
          </p:cNvSpPr>
          <p:nvPr>
            <p:ph type="sldNum" sz="quarter" idx="12"/>
          </p:nvPr>
        </p:nvSpPr>
        <p:spPr/>
        <p:txBody>
          <a:bodyPr/>
          <a:lstStyle/>
          <a:p>
            <a:fld id="{6587D2DD-EBBC-47E7-9E6A-8D97EC9AED78}" type="slidenum">
              <a:rPr lang="fr-FR" smtClean="0"/>
              <a:pPr/>
              <a:t>3</a:t>
            </a:fld>
            <a:endParaRPr lang="fr-F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043608" y="1559746"/>
            <a:ext cx="7938032" cy="5078313"/>
          </a:xfrm>
          <a:prstGeom prst="rect">
            <a:avLst/>
          </a:prstGeom>
        </p:spPr>
        <p:txBody>
          <a:bodyPr wrap="square">
            <a:spAutoFit/>
          </a:bodyPr>
          <a:lstStyle/>
          <a:p>
            <a:pPr algn="just"/>
            <a:r>
              <a:rPr lang="fr-FR" sz="1600" dirty="0">
                <a:latin typeface="Helvetica Neue"/>
              </a:rPr>
              <a:t>Exemples :</a:t>
            </a:r>
          </a:p>
          <a:p>
            <a:pPr algn="just"/>
            <a:r>
              <a:rPr lang="fr-FR" sz="1600" dirty="0">
                <a:latin typeface="Helvetica Neue"/>
              </a:rPr>
              <a:t>- Calculer la </a:t>
            </a:r>
            <a:r>
              <a:rPr lang="fr-FR" sz="1600" b="1" dirty="0">
                <a:solidFill>
                  <a:schemeClr val="accent3"/>
                </a:solidFill>
                <a:latin typeface="Helvetica Neue"/>
              </a:rPr>
              <a:t>somme des montants des ventes </a:t>
            </a:r>
            <a:r>
              <a:rPr lang="fr-FR" sz="1600" b="1" dirty="0">
                <a:solidFill>
                  <a:srgbClr val="C00000"/>
                </a:solidFill>
                <a:latin typeface="Helvetica Neue"/>
              </a:rPr>
              <a:t>par</a:t>
            </a:r>
            <a:r>
              <a:rPr lang="fr-FR" sz="1600" dirty="0">
                <a:latin typeface="Helvetica Neue"/>
              </a:rPr>
              <a:t> </a:t>
            </a:r>
            <a:r>
              <a:rPr lang="fr-FR" sz="1600" b="1" dirty="0">
                <a:solidFill>
                  <a:schemeClr val="accent6"/>
                </a:solidFill>
                <a:latin typeface="Helvetica Neue"/>
              </a:rPr>
              <a:t>catégorie de produits </a:t>
            </a:r>
            <a:r>
              <a:rPr lang="fr-FR" sz="1600" dirty="0">
                <a:latin typeface="Helvetica Neue"/>
              </a:rPr>
              <a:t>?</a:t>
            </a:r>
          </a:p>
          <a:p>
            <a:endParaRPr lang="fr-FR" sz="800" dirty="0">
              <a:solidFill>
                <a:srgbClr val="C00000"/>
              </a:solidFill>
              <a:latin typeface="Helvetica Neue"/>
            </a:endParaRPr>
          </a:p>
          <a:p>
            <a:r>
              <a:rPr lang="fr-FR" sz="1600" u="sng" dirty="0">
                <a:latin typeface="Helvetica Neue"/>
              </a:rPr>
              <a:t>Commencer par le calcul</a:t>
            </a:r>
          </a:p>
          <a:p>
            <a:r>
              <a:rPr lang="fr-FR" sz="1600" dirty="0">
                <a:latin typeface="Helvetica Neue"/>
              </a:rPr>
              <a:t>Select </a:t>
            </a:r>
            <a:r>
              <a:rPr lang="fr-FR" sz="1600" dirty="0">
                <a:solidFill>
                  <a:srgbClr val="FF00FF"/>
                </a:solidFill>
                <a:latin typeface="Consolas" panose="020B0609020204030204" pitchFamily="49" charset="0"/>
              </a:rPr>
              <a:t>SUM</a:t>
            </a:r>
            <a:r>
              <a:rPr lang="fr-FR" sz="1600" dirty="0">
                <a:latin typeface="Consolas" panose="020B0609020204030204" pitchFamily="49" charset="0"/>
              </a:rPr>
              <a:t>(</a:t>
            </a:r>
            <a:r>
              <a:rPr lang="fr-FR" sz="1600" dirty="0" err="1">
                <a:latin typeface="Consolas" panose="020B0609020204030204" pitchFamily="49" charset="0"/>
              </a:rPr>
              <a:t>montant_ventes</a:t>
            </a:r>
            <a:r>
              <a:rPr lang="fr-FR" sz="1600" dirty="0">
                <a:latin typeface="Consolas" panose="020B0609020204030204" pitchFamily="49" charset="0"/>
              </a:rPr>
              <a:t>) as </a:t>
            </a:r>
            <a:r>
              <a:rPr lang="fr-FR" sz="1600" dirty="0">
                <a:solidFill>
                  <a:srgbClr val="FF0000"/>
                </a:solidFill>
                <a:latin typeface="Consolas" panose="020B0609020204030204" pitchFamily="49" charset="0"/>
              </a:rPr>
              <a:t>'Somme montant des ventes'</a:t>
            </a:r>
            <a:endParaRPr lang="fr-FR" sz="1600" dirty="0">
              <a:solidFill>
                <a:srgbClr val="000000"/>
              </a:solidFill>
              <a:latin typeface="Consolas" panose="020B0609020204030204" pitchFamily="49" charset="0"/>
            </a:endParaRPr>
          </a:p>
          <a:p>
            <a:r>
              <a:rPr lang="fr-FR" sz="1600" dirty="0" err="1">
                <a:latin typeface="Helvetica Neue"/>
              </a:rPr>
              <a:t>From</a:t>
            </a:r>
            <a:r>
              <a:rPr lang="fr-FR" sz="1600" dirty="0">
                <a:latin typeface="Helvetica Neue"/>
              </a:rPr>
              <a:t> </a:t>
            </a:r>
            <a:r>
              <a:rPr lang="fr-FR" sz="1600" dirty="0" err="1">
                <a:latin typeface="Helvetica Neue"/>
              </a:rPr>
              <a:t>TVentes</a:t>
            </a:r>
            <a:endParaRPr lang="fr-FR" sz="1600" dirty="0">
              <a:latin typeface="Helvetica Neue"/>
            </a:endParaRPr>
          </a:p>
          <a:p>
            <a:endParaRPr lang="fr-FR" sz="800" dirty="0">
              <a:solidFill>
                <a:srgbClr val="C00000"/>
              </a:solidFill>
              <a:latin typeface="Helvetica Neue"/>
            </a:endParaRPr>
          </a:p>
          <a:p>
            <a:pPr algn="just"/>
            <a:r>
              <a:rPr lang="fr-FR" sz="1400" i="1" dirty="0">
                <a:solidFill>
                  <a:srgbClr val="C00000"/>
                </a:solidFill>
                <a:latin typeface="Helvetica Neue"/>
              </a:rPr>
              <a:t>Il ne peut y avoir qu’une seule ligne de résultat correspondant au montant des ventes de toutes les ventes, de toutes les lignes de la table. Le calcul agrège toutes les lignes.</a:t>
            </a:r>
          </a:p>
          <a:p>
            <a:pPr algn="just"/>
            <a:endParaRPr lang="fr-FR" sz="800" dirty="0">
              <a:latin typeface="Helvetica Neue"/>
            </a:endParaRPr>
          </a:p>
          <a:p>
            <a:pPr algn="just"/>
            <a:r>
              <a:rPr lang="fr-FR" sz="1600" u="sng" dirty="0">
                <a:latin typeface="Helvetica Neue"/>
              </a:rPr>
              <a:t>Ecrire le </a:t>
            </a:r>
            <a:r>
              <a:rPr lang="fr-FR" sz="1600" b="1" u="sng" dirty="0">
                <a:latin typeface="Helvetica Neue"/>
              </a:rPr>
              <a:t>PAR</a:t>
            </a:r>
          </a:p>
          <a:p>
            <a:pPr algn="just"/>
            <a:r>
              <a:rPr lang="fr-FR" sz="1600" dirty="0">
                <a:latin typeface="Helvetica Neue"/>
              </a:rPr>
              <a:t>- 1 : Par catégorie de produits : ce qui signifie que la colonne correspondante doit être </a:t>
            </a:r>
            <a:r>
              <a:rPr lang="fr-FR" sz="1600" b="1" dirty="0">
                <a:latin typeface="Helvetica Neue"/>
              </a:rPr>
              <a:t>écrite dans le Group By afin qu’il regroupe pour chaque catégorie différente</a:t>
            </a:r>
            <a:r>
              <a:rPr lang="fr-FR" sz="1600" dirty="0">
                <a:latin typeface="Helvetica Neue"/>
              </a:rPr>
              <a:t>, qu’il calcule pour chaque catégorie différente. Il n’y aura donc pas un seul résultat mais autant de résultats qu’il y a de catégories différentes.</a:t>
            </a:r>
          </a:p>
          <a:p>
            <a:pPr algn="just"/>
            <a:endParaRPr lang="fr-FR" sz="1600" dirty="0">
              <a:latin typeface="Helvetica Neue"/>
            </a:endParaRPr>
          </a:p>
          <a:p>
            <a:r>
              <a:rPr lang="fr-FR" sz="1600" dirty="0">
                <a:latin typeface="Helvetica Neue"/>
              </a:rPr>
              <a:t>Select </a:t>
            </a:r>
            <a:r>
              <a:rPr lang="fr-FR" sz="1600" dirty="0">
                <a:solidFill>
                  <a:srgbClr val="FF00FF"/>
                </a:solidFill>
                <a:latin typeface="Consolas" panose="020B0609020204030204" pitchFamily="49" charset="0"/>
              </a:rPr>
              <a:t>SUM</a:t>
            </a:r>
            <a:r>
              <a:rPr lang="fr-FR" sz="1600" dirty="0">
                <a:latin typeface="Consolas" panose="020B0609020204030204" pitchFamily="49" charset="0"/>
              </a:rPr>
              <a:t>(</a:t>
            </a:r>
            <a:r>
              <a:rPr lang="fr-FR" sz="1600" dirty="0" err="1">
                <a:latin typeface="Consolas" panose="020B0609020204030204" pitchFamily="49" charset="0"/>
              </a:rPr>
              <a:t>montant_ventes</a:t>
            </a:r>
            <a:r>
              <a:rPr lang="fr-FR" sz="1600" dirty="0">
                <a:latin typeface="Consolas" panose="020B0609020204030204" pitchFamily="49" charset="0"/>
              </a:rPr>
              <a:t>) as </a:t>
            </a:r>
            <a:r>
              <a:rPr lang="fr-FR" sz="1600" dirty="0">
                <a:solidFill>
                  <a:srgbClr val="FF0000"/>
                </a:solidFill>
                <a:latin typeface="Consolas" panose="020B0609020204030204" pitchFamily="49" charset="0"/>
              </a:rPr>
              <a:t>'Somme montant des ventes' </a:t>
            </a:r>
          </a:p>
          <a:p>
            <a:r>
              <a:rPr lang="fr-FR" sz="1600" dirty="0" err="1">
                <a:latin typeface="Helvetica Neue"/>
              </a:rPr>
              <a:t>From</a:t>
            </a:r>
            <a:r>
              <a:rPr lang="fr-FR" sz="1600" dirty="0">
                <a:latin typeface="Helvetica Neue"/>
              </a:rPr>
              <a:t> </a:t>
            </a:r>
            <a:r>
              <a:rPr lang="fr-FR" sz="1600" dirty="0" err="1">
                <a:latin typeface="Helvetica Neue"/>
              </a:rPr>
              <a:t>TVentes</a:t>
            </a:r>
            <a:endParaRPr lang="fr-FR" sz="1600" dirty="0">
              <a:latin typeface="Helvetica Neue"/>
            </a:endParaRPr>
          </a:p>
          <a:p>
            <a:pPr algn="just"/>
            <a:endParaRPr lang="fr-FR" sz="800" dirty="0">
              <a:solidFill>
                <a:schemeClr val="accent6"/>
              </a:solidFill>
              <a:latin typeface="Helvetica Neue"/>
            </a:endParaRPr>
          </a:p>
          <a:p>
            <a:pPr algn="just"/>
            <a:endParaRPr lang="fr-FR" sz="800" dirty="0">
              <a:solidFill>
                <a:schemeClr val="accent6"/>
              </a:solidFill>
              <a:latin typeface="Helvetica Neue"/>
            </a:endParaRPr>
          </a:p>
          <a:p>
            <a:pPr algn="just"/>
            <a:endParaRPr lang="fr-FR" sz="800" dirty="0">
              <a:solidFill>
                <a:schemeClr val="accent6"/>
              </a:solidFill>
              <a:latin typeface="Helvetica Neue"/>
            </a:endParaRPr>
          </a:p>
          <a:p>
            <a:pPr algn="just"/>
            <a:endParaRPr lang="fr-FR" sz="800" dirty="0">
              <a:solidFill>
                <a:schemeClr val="accent6"/>
              </a:solidFill>
              <a:latin typeface="Helvetica Neue"/>
            </a:endParaRPr>
          </a:p>
          <a:p>
            <a:pPr algn="just"/>
            <a:r>
              <a:rPr lang="fr-FR" sz="1600" dirty="0">
                <a:latin typeface="Helvetica Neue"/>
              </a:rPr>
              <a:t>- 2 : Pour finir, afin </a:t>
            </a:r>
            <a:r>
              <a:rPr lang="fr-FR" sz="1600" b="1" dirty="0">
                <a:latin typeface="Helvetica Neue"/>
              </a:rPr>
              <a:t>d’afficher les catégories de produits, copier/coller le contenu du Group by dans le SELECT </a:t>
            </a:r>
            <a:r>
              <a:rPr lang="fr-FR" sz="1600" dirty="0">
                <a:latin typeface="Helvetica Neue"/>
              </a:rPr>
              <a:t>afin de voir la colonne !</a:t>
            </a:r>
          </a:p>
        </p:txBody>
      </p:sp>
      <p:sp>
        <p:nvSpPr>
          <p:cNvPr id="2" name="Titre 1"/>
          <p:cNvSpPr>
            <a:spLocks noGrp="1"/>
          </p:cNvSpPr>
          <p:nvPr>
            <p:ph type="title"/>
          </p:nvPr>
        </p:nvSpPr>
        <p:spPr>
          <a:xfrm>
            <a:off x="1344168" y="76200"/>
            <a:ext cx="7498080" cy="1282154"/>
          </a:xfrm>
        </p:spPr>
        <p:txBody>
          <a:bodyPr>
            <a:normAutofit fontScale="90000"/>
          </a:bodyPr>
          <a:lstStyle/>
          <a:p>
            <a:r>
              <a:rPr lang="fr-FR" sz="4400" dirty="0"/>
              <a:t>La commande SELECT : </a:t>
            </a:r>
            <a:br>
              <a:rPr lang="fr-FR" dirty="0"/>
            </a:br>
            <a:r>
              <a:rPr lang="fr-FR" sz="2800" dirty="0"/>
              <a:t>La clause Group by : Astuces et utilisation (2/3)</a:t>
            </a:r>
            <a:br>
              <a:rPr lang="fr-FR" sz="2800" dirty="0"/>
            </a:br>
            <a:r>
              <a:rPr lang="fr-FR" sz="2800" dirty="0"/>
              <a:t>Je compte/somme/</a:t>
            </a:r>
            <a:r>
              <a:rPr lang="fr-FR" sz="2800" dirty="0" err="1"/>
              <a:t>etc</a:t>
            </a:r>
            <a:r>
              <a:rPr lang="fr-FR" sz="2800" dirty="0"/>
              <a:t> par les items d’autre(s) colonne(s)</a:t>
            </a:r>
          </a:p>
        </p:txBody>
      </p:sp>
      <p:sp>
        <p:nvSpPr>
          <p:cNvPr id="6" name="Rectangle 5">
            <a:extLst>
              <a:ext uri="{FF2B5EF4-FFF2-40B4-BE49-F238E27FC236}">
                <a16:creationId xmlns:a16="http://schemas.microsoft.com/office/drawing/2014/main" id="{72FED082-CF8A-B0FE-6D1F-87E43238BB67}"/>
              </a:ext>
            </a:extLst>
          </p:cNvPr>
          <p:cNvSpPr/>
          <p:nvPr/>
        </p:nvSpPr>
        <p:spPr>
          <a:xfrm>
            <a:off x="7287128" y="5049003"/>
            <a:ext cx="1626528" cy="3600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600" dirty="0">
                <a:solidFill>
                  <a:schemeClr val="accent6"/>
                </a:solidFill>
                <a:latin typeface="Helvetica Neue"/>
              </a:rPr>
              <a:t>,</a:t>
            </a:r>
            <a:r>
              <a:rPr lang="fr-FR" sz="1600" dirty="0" err="1">
                <a:solidFill>
                  <a:schemeClr val="accent6"/>
                </a:solidFill>
                <a:latin typeface="Helvetica Neue"/>
              </a:rPr>
              <a:t>categorieProd</a:t>
            </a:r>
            <a:endParaRPr lang="fr-FR" sz="1600" dirty="0">
              <a:solidFill>
                <a:srgbClr val="000000"/>
              </a:solidFill>
              <a:latin typeface="Consolas" panose="020B0609020204030204" pitchFamily="49" charset="0"/>
            </a:endParaRPr>
          </a:p>
        </p:txBody>
      </p:sp>
      <p:sp>
        <p:nvSpPr>
          <p:cNvPr id="5" name="Ellipse 4">
            <a:extLst>
              <a:ext uri="{FF2B5EF4-FFF2-40B4-BE49-F238E27FC236}">
                <a16:creationId xmlns:a16="http://schemas.microsoft.com/office/drawing/2014/main" id="{D749B97D-C24D-F11E-3F80-E797B1B61848}"/>
              </a:ext>
            </a:extLst>
          </p:cNvPr>
          <p:cNvSpPr/>
          <p:nvPr/>
        </p:nvSpPr>
        <p:spPr>
          <a:xfrm>
            <a:off x="8727600" y="5010222"/>
            <a:ext cx="288032" cy="288032"/>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fr-FR" dirty="0">
                <a:latin typeface="Abadi" panose="020B0604020104020204" pitchFamily="34" charset="0"/>
              </a:rPr>
              <a:t>2</a:t>
            </a:r>
          </a:p>
        </p:txBody>
      </p:sp>
      <p:sp>
        <p:nvSpPr>
          <p:cNvPr id="7" name="Rectangle 6">
            <a:extLst>
              <a:ext uri="{FF2B5EF4-FFF2-40B4-BE49-F238E27FC236}">
                <a16:creationId xmlns:a16="http://schemas.microsoft.com/office/drawing/2014/main" id="{7A5E7141-E6C0-5E2E-7143-3885E088DC21}"/>
              </a:ext>
            </a:extLst>
          </p:cNvPr>
          <p:cNvSpPr/>
          <p:nvPr/>
        </p:nvSpPr>
        <p:spPr>
          <a:xfrm>
            <a:off x="1043608" y="5589240"/>
            <a:ext cx="2664296" cy="3600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600" dirty="0">
                <a:solidFill>
                  <a:schemeClr val="accent6"/>
                </a:solidFill>
                <a:latin typeface="Helvetica Neue"/>
              </a:rPr>
              <a:t>GROUP BY </a:t>
            </a:r>
            <a:r>
              <a:rPr lang="fr-FR" sz="1600" dirty="0" err="1">
                <a:solidFill>
                  <a:schemeClr val="accent6"/>
                </a:solidFill>
                <a:latin typeface="Helvetica Neue"/>
              </a:rPr>
              <a:t>categorieProd</a:t>
            </a:r>
            <a:endParaRPr lang="fr-FR" sz="1600" dirty="0">
              <a:solidFill>
                <a:srgbClr val="000000"/>
              </a:solidFill>
              <a:latin typeface="Consolas" panose="020B0609020204030204" pitchFamily="49" charset="0"/>
            </a:endParaRPr>
          </a:p>
        </p:txBody>
      </p:sp>
      <p:sp>
        <p:nvSpPr>
          <p:cNvPr id="3" name="Ellipse 2">
            <a:extLst>
              <a:ext uri="{FF2B5EF4-FFF2-40B4-BE49-F238E27FC236}">
                <a16:creationId xmlns:a16="http://schemas.microsoft.com/office/drawing/2014/main" id="{30081212-5674-B6EE-F0FE-CB5BEB0EEB0E}"/>
              </a:ext>
            </a:extLst>
          </p:cNvPr>
          <p:cNvSpPr/>
          <p:nvPr/>
        </p:nvSpPr>
        <p:spPr>
          <a:xfrm>
            <a:off x="3608492" y="5625244"/>
            <a:ext cx="288032" cy="288032"/>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fr-FR" dirty="0">
                <a:latin typeface="Abadi" panose="020B0604020104020204" pitchFamily="34" charset="0"/>
              </a:rPr>
              <a:t>1</a:t>
            </a:r>
          </a:p>
        </p:txBody>
      </p:sp>
      <p:sp>
        <p:nvSpPr>
          <p:cNvPr id="9" name="Espace réservé du numéro de diapositive 8">
            <a:extLst>
              <a:ext uri="{FF2B5EF4-FFF2-40B4-BE49-F238E27FC236}">
                <a16:creationId xmlns:a16="http://schemas.microsoft.com/office/drawing/2014/main" id="{7DF1E2E1-A2C4-4626-C49F-CE567AC50FCF}"/>
              </a:ext>
            </a:extLst>
          </p:cNvPr>
          <p:cNvSpPr>
            <a:spLocks noGrp="1"/>
          </p:cNvSpPr>
          <p:nvPr>
            <p:ph type="sldNum" sz="quarter" idx="12"/>
          </p:nvPr>
        </p:nvSpPr>
        <p:spPr/>
        <p:txBody>
          <a:bodyPr/>
          <a:lstStyle/>
          <a:p>
            <a:fld id="{6587D2DD-EBBC-47E7-9E6A-8D97EC9AED78}" type="slidenum">
              <a:rPr lang="fr-FR" smtClean="0"/>
              <a:pPr/>
              <a:t>30</a:t>
            </a:fld>
            <a:endParaRPr lang="fr-FR"/>
          </a:p>
        </p:txBody>
      </p:sp>
    </p:spTree>
    <p:extLst>
      <p:ext uri="{BB962C8B-B14F-4D97-AF65-F5344CB8AC3E}">
        <p14:creationId xmlns:p14="http://schemas.microsoft.com/office/powerpoint/2010/main" val="1666402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anim calcmode="lin" valueType="num">
                                      <p:cBhvr additive="base">
                                        <p:cTn id="7"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anim calcmode="lin" valueType="num">
                                      <p:cBhvr additive="base">
                                        <p:cTn id="11"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anim calcmode="lin" valueType="num">
                                      <p:cBhvr additive="base">
                                        <p:cTn id="15"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xEl>
                                              <p:pRg st="7" end="7"/>
                                            </p:txEl>
                                          </p:spTgt>
                                        </p:tgtEl>
                                        <p:attrNameLst>
                                          <p:attrName>style.visibility</p:attrName>
                                        </p:attrNameLst>
                                      </p:cBhvr>
                                      <p:to>
                                        <p:strVal val="visible"/>
                                      </p:to>
                                    </p:set>
                                    <p:anim calcmode="lin" valueType="num">
                                      <p:cBhvr additive="base">
                                        <p:cTn id="19"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9" end="9"/>
                                            </p:txEl>
                                          </p:spTgt>
                                        </p:tgtEl>
                                        <p:attrNameLst>
                                          <p:attrName>style.visibility</p:attrName>
                                        </p:attrNameLst>
                                      </p:cBhvr>
                                      <p:to>
                                        <p:strVal val="visible"/>
                                      </p:to>
                                    </p:set>
                                    <p:anim calcmode="lin" valueType="num">
                                      <p:cBhvr additive="base">
                                        <p:cTn id="25" dur="500" fill="hold"/>
                                        <p:tgtEl>
                                          <p:spTgt spid="8">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9" end="9"/>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8">
                                            <p:txEl>
                                              <p:pRg st="10" end="10"/>
                                            </p:txEl>
                                          </p:spTgt>
                                        </p:tgtEl>
                                        <p:attrNameLst>
                                          <p:attrName>style.visibility</p:attrName>
                                        </p:attrNameLst>
                                      </p:cBhvr>
                                      <p:to>
                                        <p:strVal val="visible"/>
                                      </p:to>
                                    </p:set>
                                    <p:anim calcmode="lin" valueType="num">
                                      <p:cBhvr additive="base">
                                        <p:cTn id="29" dur="500" fill="hold"/>
                                        <p:tgtEl>
                                          <p:spTgt spid="8">
                                            <p:txEl>
                                              <p:pRg st="10" end="1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10" end="10"/>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8">
                                            <p:txEl>
                                              <p:pRg st="12" end="12"/>
                                            </p:txEl>
                                          </p:spTgt>
                                        </p:tgtEl>
                                        <p:attrNameLst>
                                          <p:attrName>style.visibility</p:attrName>
                                        </p:attrNameLst>
                                      </p:cBhvr>
                                      <p:to>
                                        <p:strVal val="visible"/>
                                      </p:to>
                                    </p:set>
                                    <p:anim calcmode="lin" valueType="num">
                                      <p:cBhvr additive="base">
                                        <p:cTn id="33" dur="500" fill="hold"/>
                                        <p:tgtEl>
                                          <p:spTgt spid="8">
                                            <p:txEl>
                                              <p:pRg st="12" end="1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12" end="12"/>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8">
                                            <p:txEl>
                                              <p:pRg st="13" end="13"/>
                                            </p:txEl>
                                          </p:spTgt>
                                        </p:tgtEl>
                                        <p:attrNameLst>
                                          <p:attrName>style.visibility</p:attrName>
                                        </p:attrNameLst>
                                      </p:cBhvr>
                                      <p:to>
                                        <p:strVal val="visible"/>
                                      </p:to>
                                    </p:set>
                                    <p:anim calcmode="lin" valueType="num">
                                      <p:cBhvr additive="base">
                                        <p:cTn id="37" dur="500" fill="hold"/>
                                        <p:tgtEl>
                                          <p:spTgt spid="8">
                                            <p:txEl>
                                              <p:pRg st="13" end="1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8">
                                            <p:txEl>
                                              <p:pRg st="18" end="18"/>
                                            </p:txEl>
                                          </p:spTgt>
                                        </p:tgtEl>
                                        <p:attrNameLst>
                                          <p:attrName>style.visibility</p:attrName>
                                        </p:attrNameLst>
                                      </p:cBhvr>
                                      <p:to>
                                        <p:strVal val="visible"/>
                                      </p:to>
                                    </p:set>
                                    <p:anim calcmode="lin" valueType="num">
                                      <p:cBhvr additive="base">
                                        <p:cTn id="49" dur="500" fill="hold"/>
                                        <p:tgtEl>
                                          <p:spTgt spid="8">
                                            <p:txEl>
                                              <p:pRg st="18" end="1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187624" y="1807512"/>
            <a:ext cx="7776864" cy="4893647"/>
          </a:xfrm>
          <a:prstGeom prst="rect">
            <a:avLst/>
          </a:prstGeom>
        </p:spPr>
        <p:txBody>
          <a:bodyPr wrap="square">
            <a:spAutoFit/>
          </a:bodyPr>
          <a:lstStyle/>
          <a:p>
            <a:pPr algn="just"/>
            <a:r>
              <a:rPr lang="fr-FR" sz="1600" dirty="0">
                <a:latin typeface="Helvetica Neue"/>
              </a:rPr>
              <a:t>Exemple :</a:t>
            </a:r>
          </a:p>
          <a:p>
            <a:pPr algn="just"/>
            <a:r>
              <a:rPr lang="fr-FR" sz="1600" dirty="0">
                <a:latin typeface="Helvetica Neue"/>
              </a:rPr>
              <a:t>-  Calculer </a:t>
            </a:r>
            <a:r>
              <a:rPr lang="fr-FR" sz="1600" b="1" dirty="0">
                <a:solidFill>
                  <a:schemeClr val="accent3"/>
                </a:solidFill>
                <a:latin typeface="Helvetica Neue"/>
              </a:rPr>
              <a:t>le nombre de ventes et la moyenne des coûts </a:t>
            </a:r>
            <a:r>
              <a:rPr lang="fr-FR" sz="1600" b="1" dirty="0">
                <a:solidFill>
                  <a:srgbClr val="C00000"/>
                </a:solidFill>
                <a:latin typeface="Helvetica Neue"/>
              </a:rPr>
              <a:t>par</a:t>
            </a:r>
            <a:r>
              <a:rPr lang="fr-FR" sz="1600" dirty="0">
                <a:latin typeface="Helvetica Neue"/>
              </a:rPr>
              <a:t> </a:t>
            </a:r>
            <a:r>
              <a:rPr lang="fr-FR" sz="1600" b="1" dirty="0">
                <a:solidFill>
                  <a:schemeClr val="accent6"/>
                </a:solidFill>
                <a:latin typeface="Helvetica Neue"/>
              </a:rPr>
              <a:t>classe et type de produits </a:t>
            </a:r>
            <a:r>
              <a:rPr lang="fr-FR" sz="1600" dirty="0">
                <a:latin typeface="Helvetica Neue"/>
              </a:rPr>
              <a:t>?</a:t>
            </a:r>
          </a:p>
          <a:p>
            <a:endParaRPr lang="fr-FR" sz="800" dirty="0">
              <a:solidFill>
                <a:srgbClr val="C00000"/>
              </a:solidFill>
              <a:latin typeface="Helvetica Neue"/>
            </a:endParaRPr>
          </a:p>
          <a:p>
            <a:pPr marL="342900" indent="-342900">
              <a:buFont typeface="+mj-lt"/>
              <a:buAutoNum type="arabicPeriod"/>
            </a:pPr>
            <a:r>
              <a:rPr lang="fr-FR" sz="1600" u="sng" dirty="0">
                <a:latin typeface="Helvetica Neue"/>
              </a:rPr>
              <a:t>Commencer par les calculs</a:t>
            </a:r>
          </a:p>
          <a:p>
            <a:r>
              <a:rPr lang="fr-FR" sz="1600" dirty="0">
                <a:latin typeface="Helvetica Neue"/>
              </a:rPr>
              <a:t>Select </a:t>
            </a:r>
            <a:r>
              <a:rPr lang="fr-FR" sz="1600" dirty="0">
                <a:solidFill>
                  <a:srgbClr val="FF00FF"/>
                </a:solidFill>
                <a:latin typeface="Consolas" panose="020B0609020204030204" pitchFamily="49" charset="0"/>
              </a:rPr>
              <a:t>COUNT</a:t>
            </a:r>
            <a:r>
              <a:rPr lang="fr-FR" sz="1600" dirty="0">
                <a:latin typeface="Consolas" panose="020B0609020204030204" pitchFamily="49" charset="0"/>
              </a:rPr>
              <a:t>(IDVENTE) as </a:t>
            </a:r>
            <a:r>
              <a:rPr lang="fr-FR" sz="1600" dirty="0">
                <a:solidFill>
                  <a:srgbClr val="FF0000"/>
                </a:solidFill>
                <a:latin typeface="Consolas" panose="020B0609020204030204" pitchFamily="49" charset="0"/>
              </a:rPr>
              <a:t>'nombre de ventes',</a:t>
            </a:r>
          </a:p>
          <a:p>
            <a:r>
              <a:rPr lang="fr-FR" sz="1600" dirty="0">
                <a:solidFill>
                  <a:srgbClr val="000000"/>
                </a:solidFill>
                <a:latin typeface="Consolas" panose="020B0609020204030204" pitchFamily="49" charset="0"/>
              </a:rPr>
              <a:t>      </a:t>
            </a:r>
            <a:r>
              <a:rPr lang="fr-FR" sz="1600" dirty="0">
                <a:solidFill>
                  <a:srgbClr val="FF00FF"/>
                </a:solidFill>
                <a:latin typeface="Consolas" panose="020B0609020204030204" pitchFamily="49" charset="0"/>
              </a:rPr>
              <a:t>AVG</a:t>
            </a:r>
            <a:r>
              <a:rPr lang="fr-FR" sz="1600" dirty="0">
                <a:latin typeface="Consolas" panose="020B0609020204030204" pitchFamily="49" charset="0"/>
              </a:rPr>
              <a:t>(TOTALCOST) as </a:t>
            </a:r>
            <a:r>
              <a:rPr lang="fr-FR" sz="1600" dirty="0">
                <a:solidFill>
                  <a:srgbClr val="FF0000"/>
                </a:solidFill>
                <a:latin typeface="Consolas" panose="020B0609020204030204" pitchFamily="49" charset="0"/>
              </a:rPr>
              <a:t>'Moyenne des coûts'</a:t>
            </a:r>
          </a:p>
          <a:p>
            <a:r>
              <a:rPr lang="fr-FR" sz="1600" dirty="0" err="1">
                <a:latin typeface="Helvetica Neue"/>
              </a:rPr>
              <a:t>From</a:t>
            </a:r>
            <a:r>
              <a:rPr lang="fr-FR" sz="1600" dirty="0">
                <a:latin typeface="Helvetica Neue"/>
              </a:rPr>
              <a:t> </a:t>
            </a:r>
            <a:r>
              <a:rPr lang="fr-FR" sz="1600" dirty="0" err="1">
                <a:latin typeface="Helvetica Neue"/>
              </a:rPr>
              <a:t>TVentes</a:t>
            </a:r>
            <a:endParaRPr lang="fr-FR" sz="1600" dirty="0">
              <a:latin typeface="Helvetica Neue"/>
            </a:endParaRPr>
          </a:p>
          <a:p>
            <a:pPr algn="just"/>
            <a:endParaRPr lang="fr-FR" sz="800" dirty="0">
              <a:solidFill>
                <a:srgbClr val="C00000"/>
              </a:solidFill>
              <a:latin typeface="Helvetica Neue"/>
            </a:endParaRPr>
          </a:p>
          <a:p>
            <a:pPr algn="just"/>
            <a:r>
              <a:rPr lang="fr-FR" sz="1600" u="sng" dirty="0">
                <a:latin typeface="Helvetica Neue"/>
              </a:rPr>
              <a:t>2. Ecrire le </a:t>
            </a:r>
            <a:r>
              <a:rPr lang="fr-FR" sz="1600" b="1" u="sng" dirty="0">
                <a:latin typeface="Helvetica Neue"/>
              </a:rPr>
              <a:t>PAR</a:t>
            </a:r>
          </a:p>
          <a:p>
            <a:pPr algn="just"/>
            <a:r>
              <a:rPr lang="fr-FR" sz="1600" dirty="0">
                <a:solidFill>
                  <a:schemeClr val="accent6"/>
                </a:solidFill>
                <a:latin typeface="Helvetica Neue"/>
              </a:rPr>
              <a:t>- </a:t>
            </a:r>
            <a:r>
              <a:rPr lang="fr-FR" sz="1600" dirty="0">
                <a:latin typeface="Helvetica Neue"/>
              </a:rPr>
              <a:t>Par classe et type de produits : ce qui signifie que les colonnes correspondantes doivent être dans le </a:t>
            </a:r>
            <a:r>
              <a:rPr lang="fr-FR" sz="1600" b="1" dirty="0">
                <a:latin typeface="Helvetica Neue"/>
              </a:rPr>
              <a:t>Group By afin qu’il regroupe pour chaque classe et type de produit différents.</a:t>
            </a:r>
          </a:p>
          <a:p>
            <a:pPr algn="just"/>
            <a:endParaRPr lang="fr-FR" sz="800" b="1" dirty="0">
              <a:latin typeface="Helvetica Neue"/>
            </a:endParaRPr>
          </a:p>
          <a:p>
            <a:r>
              <a:rPr lang="fr-FR" sz="1600" dirty="0">
                <a:latin typeface="Helvetica Neue"/>
              </a:rPr>
              <a:t>Select </a:t>
            </a:r>
            <a:r>
              <a:rPr lang="fr-FR" sz="1600" dirty="0">
                <a:solidFill>
                  <a:srgbClr val="FF00FF"/>
                </a:solidFill>
                <a:latin typeface="Consolas" panose="020B0609020204030204" pitchFamily="49" charset="0"/>
              </a:rPr>
              <a:t>COUNT</a:t>
            </a:r>
            <a:r>
              <a:rPr lang="fr-FR" sz="1600" dirty="0">
                <a:latin typeface="Consolas" panose="020B0609020204030204" pitchFamily="49" charset="0"/>
              </a:rPr>
              <a:t>(IDVENTE) as </a:t>
            </a:r>
            <a:r>
              <a:rPr lang="fr-FR" sz="1600" dirty="0">
                <a:solidFill>
                  <a:srgbClr val="FF0000"/>
                </a:solidFill>
                <a:latin typeface="Consolas" panose="020B0609020204030204" pitchFamily="49" charset="0"/>
              </a:rPr>
              <a:t>'nombre de ventes',</a:t>
            </a:r>
          </a:p>
          <a:p>
            <a:r>
              <a:rPr lang="fr-FR" sz="1600" dirty="0">
                <a:solidFill>
                  <a:srgbClr val="000000"/>
                </a:solidFill>
                <a:latin typeface="Consolas" panose="020B0609020204030204" pitchFamily="49" charset="0"/>
              </a:rPr>
              <a:t>      </a:t>
            </a:r>
            <a:r>
              <a:rPr lang="fr-FR" sz="1600" dirty="0">
                <a:solidFill>
                  <a:srgbClr val="FF00FF"/>
                </a:solidFill>
                <a:latin typeface="Consolas" panose="020B0609020204030204" pitchFamily="49" charset="0"/>
              </a:rPr>
              <a:t>AVG</a:t>
            </a:r>
            <a:r>
              <a:rPr lang="fr-FR" sz="1600" dirty="0">
                <a:latin typeface="Consolas" panose="020B0609020204030204" pitchFamily="49" charset="0"/>
              </a:rPr>
              <a:t>(TOTALCOST) as </a:t>
            </a:r>
            <a:r>
              <a:rPr lang="fr-FR" sz="1600" dirty="0">
                <a:solidFill>
                  <a:srgbClr val="FF0000"/>
                </a:solidFill>
                <a:latin typeface="Consolas" panose="020B0609020204030204" pitchFamily="49" charset="0"/>
              </a:rPr>
              <a:t>'Moyenne des coûts’ </a:t>
            </a:r>
          </a:p>
          <a:p>
            <a:r>
              <a:rPr lang="fr-FR" sz="1600" dirty="0" err="1">
                <a:latin typeface="Helvetica Neue"/>
              </a:rPr>
              <a:t>From</a:t>
            </a:r>
            <a:r>
              <a:rPr lang="fr-FR" sz="1600" dirty="0">
                <a:latin typeface="Helvetica Neue"/>
              </a:rPr>
              <a:t> </a:t>
            </a:r>
            <a:r>
              <a:rPr lang="fr-FR" sz="1600" dirty="0" err="1">
                <a:latin typeface="Helvetica Neue"/>
              </a:rPr>
              <a:t>TVentes</a:t>
            </a:r>
            <a:endParaRPr lang="fr-FR" sz="1600" dirty="0">
              <a:latin typeface="Helvetica Neue"/>
            </a:endParaRPr>
          </a:p>
          <a:p>
            <a:pPr algn="just"/>
            <a:endParaRPr lang="fr-FR" sz="800" dirty="0">
              <a:solidFill>
                <a:schemeClr val="accent6"/>
              </a:solidFill>
              <a:latin typeface="Helvetica Neue"/>
            </a:endParaRPr>
          </a:p>
          <a:p>
            <a:pPr algn="just"/>
            <a:endParaRPr lang="fr-FR" sz="800" dirty="0">
              <a:solidFill>
                <a:schemeClr val="accent6"/>
              </a:solidFill>
              <a:latin typeface="Helvetica Neue"/>
            </a:endParaRPr>
          </a:p>
          <a:p>
            <a:pPr algn="just"/>
            <a:endParaRPr lang="fr-FR" sz="800" dirty="0">
              <a:solidFill>
                <a:schemeClr val="accent6"/>
              </a:solidFill>
              <a:latin typeface="Helvetica Neue"/>
            </a:endParaRPr>
          </a:p>
          <a:p>
            <a:pPr algn="just"/>
            <a:endParaRPr lang="fr-FR" sz="800" dirty="0">
              <a:solidFill>
                <a:schemeClr val="accent6"/>
              </a:solidFill>
              <a:latin typeface="Helvetica Neue"/>
            </a:endParaRPr>
          </a:p>
          <a:p>
            <a:pPr algn="just"/>
            <a:r>
              <a:rPr lang="fr-FR" sz="1600" dirty="0">
                <a:latin typeface="Helvetica Neue"/>
              </a:rPr>
              <a:t>- 2 : Pour finir, </a:t>
            </a:r>
            <a:r>
              <a:rPr lang="fr-FR" sz="1600" b="1" dirty="0">
                <a:latin typeface="Helvetica Neue"/>
              </a:rPr>
              <a:t>copier/coller le contenu du Group by dans le SELECT </a:t>
            </a:r>
            <a:r>
              <a:rPr lang="fr-FR" sz="1600" dirty="0">
                <a:latin typeface="Helvetica Neue"/>
              </a:rPr>
              <a:t>afin de voir le contenu des colonnes classe et type !</a:t>
            </a:r>
            <a:endParaRPr lang="fr-FR" sz="1600" dirty="0">
              <a:solidFill>
                <a:schemeClr val="accent6"/>
              </a:solidFill>
              <a:latin typeface="Helvetica Neue"/>
            </a:endParaRPr>
          </a:p>
        </p:txBody>
      </p:sp>
      <p:sp>
        <p:nvSpPr>
          <p:cNvPr id="2" name="Titre 1"/>
          <p:cNvSpPr>
            <a:spLocks noGrp="1"/>
          </p:cNvSpPr>
          <p:nvPr>
            <p:ph type="title"/>
          </p:nvPr>
        </p:nvSpPr>
        <p:spPr>
          <a:xfrm>
            <a:off x="1435608" y="274638"/>
            <a:ext cx="7498080" cy="1282154"/>
          </a:xfrm>
        </p:spPr>
        <p:txBody>
          <a:bodyPr>
            <a:normAutofit fontScale="90000"/>
          </a:bodyPr>
          <a:lstStyle/>
          <a:p>
            <a:r>
              <a:rPr lang="fr-FR" sz="4400" dirty="0"/>
              <a:t>La commande SELECT : </a:t>
            </a:r>
            <a:br>
              <a:rPr lang="fr-FR" dirty="0"/>
            </a:br>
            <a:r>
              <a:rPr lang="fr-FR" sz="2800" dirty="0"/>
              <a:t>La clause Group by : Astuces et utilisation (3/3)</a:t>
            </a:r>
            <a:br>
              <a:rPr lang="fr-FR" sz="2800" dirty="0"/>
            </a:br>
            <a:r>
              <a:rPr lang="fr-FR" sz="2800" dirty="0"/>
              <a:t>Je compte/somme/</a:t>
            </a:r>
            <a:r>
              <a:rPr lang="fr-FR" sz="2800" dirty="0" err="1"/>
              <a:t>etc</a:t>
            </a:r>
            <a:r>
              <a:rPr lang="fr-FR" sz="2800" dirty="0"/>
              <a:t> par les items d’autre(s) colonne(s)</a:t>
            </a:r>
          </a:p>
        </p:txBody>
      </p:sp>
      <p:sp>
        <p:nvSpPr>
          <p:cNvPr id="3" name="Ellipse 2">
            <a:extLst>
              <a:ext uri="{FF2B5EF4-FFF2-40B4-BE49-F238E27FC236}">
                <a16:creationId xmlns:a16="http://schemas.microsoft.com/office/drawing/2014/main" id="{2577F7DE-6235-9BD2-9840-9553B5D85904}"/>
              </a:ext>
            </a:extLst>
          </p:cNvPr>
          <p:cNvSpPr/>
          <p:nvPr/>
        </p:nvSpPr>
        <p:spPr>
          <a:xfrm>
            <a:off x="3707904" y="5655112"/>
            <a:ext cx="288032" cy="288032"/>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fr-FR" dirty="0">
                <a:latin typeface="Abadi" panose="020B0604020104020204" pitchFamily="34" charset="0"/>
              </a:rPr>
              <a:t>1</a:t>
            </a:r>
          </a:p>
        </p:txBody>
      </p:sp>
      <p:sp>
        <p:nvSpPr>
          <p:cNvPr id="5" name="Ellipse 4">
            <a:extLst>
              <a:ext uri="{FF2B5EF4-FFF2-40B4-BE49-F238E27FC236}">
                <a16:creationId xmlns:a16="http://schemas.microsoft.com/office/drawing/2014/main" id="{46DAD8A9-D9B6-0B4B-8FC3-4E6BD3B37659}"/>
              </a:ext>
            </a:extLst>
          </p:cNvPr>
          <p:cNvSpPr/>
          <p:nvPr/>
        </p:nvSpPr>
        <p:spPr>
          <a:xfrm>
            <a:off x="7524328" y="5115079"/>
            <a:ext cx="288032" cy="288032"/>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fr-FR" dirty="0">
                <a:latin typeface="Abadi" panose="020B0604020104020204" pitchFamily="34" charset="0"/>
              </a:rPr>
              <a:t>2</a:t>
            </a:r>
          </a:p>
        </p:txBody>
      </p:sp>
      <p:sp>
        <p:nvSpPr>
          <p:cNvPr id="6" name="Rectangle 5">
            <a:extLst>
              <a:ext uri="{FF2B5EF4-FFF2-40B4-BE49-F238E27FC236}">
                <a16:creationId xmlns:a16="http://schemas.microsoft.com/office/drawing/2014/main" id="{032E9FA8-0930-3A2A-3488-B64B40362431}"/>
              </a:ext>
            </a:extLst>
          </p:cNvPr>
          <p:cNvSpPr/>
          <p:nvPr/>
        </p:nvSpPr>
        <p:spPr>
          <a:xfrm>
            <a:off x="6081155" y="5085211"/>
            <a:ext cx="1371165" cy="3600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600" dirty="0">
                <a:solidFill>
                  <a:schemeClr val="accent6"/>
                </a:solidFill>
                <a:latin typeface="Helvetica Neue"/>
              </a:rPr>
              <a:t>, classe, type</a:t>
            </a:r>
            <a:endParaRPr lang="fr-FR" sz="1600" dirty="0">
              <a:solidFill>
                <a:srgbClr val="FF0000"/>
              </a:solidFill>
              <a:latin typeface="Consolas" panose="020B0609020204030204" pitchFamily="49" charset="0"/>
            </a:endParaRPr>
          </a:p>
        </p:txBody>
      </p:sp>
      <p:sp>
        <p:nvSpPr>
          <p:cNvPr id="7" name="Rectangle 6">
            <a:extLst>
              <a:ext uri="{FF2B5EF4-FFF2-40B4-BE49-F238E27FC236}">
                <a16:creationId xmlns:a16="http://schemas.microsoft.com/office/drawing/2014/main" id="{DB1C0A3A-18A6-EFCB-98D5-A9D4F44CA4CB}"/>
              </a:ext>
            </a:extLst>
          </p:cNvPr>
          <p:cNvSpPr/>
          <p:nvPr/>
        </p:nvSpPr>
        <p:spPr>
          <a:xfrm>
            <a:off x="1187624" y="5619108"/>
            <a:ext cx="2414061" cy="3600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600" dirty="0">
                <a:solidFill>
                  <a:schemeClr val="accent6"/>
                </a:solidFill>
                <a:latin typeface="Helvetica Neue"/>
              </a:rPr>
              <a:t>GROUP BY classe, type</a:t>
            </a:r>
            <a:endParaRPr lang="fr-FR" sz="1600" dirty="0">
              <a:solidFill>
                <a:srgbClr val="000000"/>
              </a:solidFill>
              <a:latin typeface="Consolas" panose="020B0609020204030204" pitchFamily="49" charset="0"/>
            </a:endParaRPr>
          </a:p>
        </p:txBody>
      </p:sp>
      <p:sp>
        <p:nvSpPr>
          <p:cNvPr id="9" name="Espace réservé du numéro de diapositive 8">
            <a:extLst>
              <a:ext uri="{FF2B5EF4-FFF2-40B4-BE49-F238E27FC236}">
                <a16:creationId xmlns:a16="http://schemas.microsoft.com/office/drawing/2014/main" id="{C8A2E5A8-D7C7-ABEA-E8E0-C2CFEB1FB585}"/>
              </a:ext>
            </a:extLst>
          </p:cNvPr>
          <p:cNvSpPr>
            <a:spLocks noGrp="1"/>
          </p:cNvSpPr>
          <p:nvPr>
            <p:ph type="sldNum" sz="quarter" idx="12"/>
          </p:nvPr>
        </p:nvSpPr>
        <p:spPr/>
        <p:txBody>
          <a:bodyPr/>
          <a:lstStyle/>
          <a:p>
            <a:fld id="{6587D2DD-EBBC-47E7-9E6A-8D97EC9AED78}" type="slidenum">
              <a:rPr lang="fr-FR" smtClean="0"/>
              <a:pPr/>
              <a:t>31</a:t>
            </a:fld>
            <a:endParaRPr lang="fr-FR"/>
          </a:p>
        </p:txBody>
      </p:sp>
    </p:spTree>
    <p:extLst>
      <p:ext uri="{BB962C8B-B14F-4D97-AF65-F5344CB8AC3E}">
        <p14:creationId xmlns:p14="http://schemas.microsoft.com/office/powerpoint/2010/main" val="3740360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 calcmode="lin" valueType="num">
                                      <p:cBhvr additive="base">
                                        <p:cTn id="1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anim calcmode="lin" valueType="num">
                                      <p:cBhvr additive="base">
                                        <p:cTn id="1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 calcmode="lin" valueType="num">
                                      <p:cBhvr additive="base">
                                        <p:cTn id="1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anim calcmode="lin" valueType="num">
                                      <p:cBhvr additive="base">
                                        <p:cTn id="23"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anim calcmode="lin" valueType="num">
                                      <p:cBhvr additive="base">
                                        <p:cTn id="27"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8">
                                            <p:txEl>
                                              <p:pRg st="8" end="8"/>
                                            </p:txEl>
                                          </p:spTgt>
                                        </p:tgtEl>
                                        <p:attrNameLst>
                                          <p:attrName>style.visibility</p:attrName>
                                        </p:attrNameLst>
                                      </p:cBhvr>
                                      <p:to>
                                        <p:strVal val="visible"/>
                                      </p:to>
                                    </p:set>
                                    <p:anim calcmode="lin" valueType="num">
                                      <p:cBhvr additive="base">
                                        <p:cTn id="33"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8" end="8"/>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8">
                                            <p:txEl>
                                              <p:pRg st="9" end="9"/>
                                            </p:txEl>
                                          </p:spTgt>
                                        </p:tgtEl>
                                        <p:attrNameLst>
                                          <p:attrName>style.visibility</p:attrName>
                                        </p:attrNameLst>
                                      </p:cBhvr>
                                      <p:to>
                                        <p:strVal val="visible"/>
                                      </p:to>
                                    </p:set>
                                    <p:anim calcmode="lin" valueType="num">
                                      <p:cBhvr additive="base">
                                        <p:cTn id="37" dur="500" fill="hold"/>
                                        <p:tgtEl>
                                          <p:spTgt spid="8">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9" end="9"/>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8">
                                            <p:txEl>
                                              <p:pRg st="11" end="11"/>
                                            </p:txEl>
                                          </p:spTgt>
                                        </p:tgtEl>
                                        <p:attrNameLst>
                                          <p:attrName>style.visibility</p:attrName>
                                        </p:attrNameLst>
                                      </p:cBhvr>
                                      <p:to>
                                        <p:strVal val="visible"/>
                                      </p:to>
                                    </p:set>
                                    <p:anim calcmode="lin" valueType="num">
                                      <p:cBhvr additive="base">
                                        <p:cTn id="41" dur="500" fill="hold"/>
                                        <p:tgtEl>
                                          <p:spTgt spid="8">
                                            <p:txEl>
                                              <p:pRg st="11" end="1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
                                            <p:txEl>
                                              <p:pRg st="11" end="11"/>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8">
                                            <p:txEl>
                                              <p:pRg st="12" end="12"/>
                                            </p:txEl>
                                          </p:spTgt>
                                        </p:tgtEl>
                                        <p:attrNameLst>
                                          <p:attrName>style.visibility</p:attrName>
                                        </p:attrNameLst>
                                      </p:cBhvr>
                                      <p:to>
                                        <p:strVal val="visible"/>
                                      </p:to>
                                    </p:set>
                                    <p:anim calcmode="lin" valueType="num">
                                      <p:cBhvr additive="base">
                                        <p:cTn id="45" dur="500" fill="hold"/>
                                        <p:tgtEl>
                                          <p:spTgt spid="8">
                                            <p:txEl>
                                              <p:pRg st="12" end="1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12" end="12"/>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8">
                                            <p:txEl>
                                              <p:pRg st="13" end="13"/>
                                            </p:txEl>
                                          </p:spTgt>
                                        </p:tgtEl>
                                        <p:attrNameLst>
                                          <p:attrName>style.visibility</p:attrName>
                                        </p:attrNameLst>
                                      </p:cBhvr>
                                      <p:to>
                                        <p:strVal val="visible"/>
                                      </p:to>
                                    </p:set>
                                    <p:anim calcmode="lin" valueType="num">
                                      <p:cBhvr additive="base">
                                        <p:cTn id="49" dur="500" fill="hold"/>
                                        <p:tgtEl>
                                          <p:spTgt spid="8">
                                            <p:txEl>
                                              <p:pRg st="13" end="1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1" nodeType="clickEffect">
                                  <p:stCondLst>
                                    <p:cond delay="0"/>
                                  </p:stCondLst>
                                  <p:childTnLst>
                                    <p:set>
                                      <p:cBhvr>
                                        <p:cTn id="54" dur="1" fill="hold">
                                          <p:stCondLst>
                                            <p:cond delay="0"/>
                                          </p:stCondLst>
                                        </p:cTn>
                                        <p:tgtEl>
                                          <p:spTgt spid="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8">
                                            <p:txEl>
                                              <p:pRg st="18" end="18"/>
                                            </p:txEl>
                                          </p:spTgt>
                                        </p:tgtEl>
                                        <p:attrNameLst>
                                          <p:attrName>style.visibility</p:attrName>
                                        </p:attrNameLst>
                                      </p:cBhvr>
                                      <p:to>
                                        <p:strVal val="visible"/>
                                      </p:to>
                                    </p:set>
                                    <p:anim calcmode="lin" valueType="num">
                                      <p:cBhvr additive="base">
                                        <p:cTn id="61" dur="500" fill="hold"/>
                                        <p:tgtEl>
                                          <p:spTgt spid="8">
                                            <p:txEl>
                                              <p:pRg st="18" end="1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ECB660F7-93BD-4DD4-AB9B-548D2E17C450}"/>
              </a:ext>
            </a:extLst>
          </p:cNvPr>
          <p:cNvSpPr txBox="1"/>
          <p:nvPr/>
        </p:nvSpPr>
        <p:spPr>
          <a:xfrm>
            <a:off x="1484856" y="1557089"/>
            <a:ext cx="7128792" cy="5078313"/>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ColorName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p>
          <a:p>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productkey</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produits'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DimProduct</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ProductKey</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between</a:t>
            </a:r>
            <a:r>
              <a:rPr lang="en-US" sz="1800" dirty="0">
                <a:solidFill>
                  <a:srgbClr val="000000"/>
                </a:solidFill>
                <a:latin typeface="Consolas" panose="020B0609020204030204" pitchFamily="49" charset="0"/>
              </a:rPr>
              <a:t> 2 </a:t>
            </a:r>
            <a:r>
              <a:rPr lang="en-US" sz="1800" dirty="0">
                <a:solidFill>
                  <a:srgbClr val="808080"/>
                </a:solidFill>
                <a:latin typeface="Consolas" panose="020B0609020204030204" pitchFamily="49" charset="0"/>
              </a:rPr>
              <a:t>and</a:t>
            </a:r>
            <a:r>
              <a:rPr lang="en-US" sz="1800" dirty="0">
                <a:solidFill>
                  <a:srgbClr val="000000"/>
                </a:solidFill>
                <a:latin typeface="Consolas" panose="020B0609020204030204" pitchFamily="49" charset="0"/>
              </a:rPr>
              <a:t> 1216</a:t>
            </a:r>
          </a:p>
          <a:p>
            <a:r>
              <a:rPr lang="fr-FR" sz="1800" i="1" dirty="0">
                <a:solidFill>
                  <a:schemeClr val="accent6"/>
                </a:solidFill>
                <a:latin typeface="Consolas" panose="020B0609020204030204" pitchFamily="49" charset="0"/>
              </a:rPr>
              <a:t>-- la clause </a:t>
            </a:r>
            <a:r>
              <a:rPr lang="fr-FR" sz="1800" b="1" i="1" dirty="0" err="1">
                <a:solidFill>
                  <a:schemeClr val="accent6"/>
                </a:solidFill>
                <a:latin typeface="Consolas" panose="020B0609020204030204" pitchFamily="49" charset="0"/>
              </a:rPr>
              <a:t>where</a:t>
            </a:r>
            <a:r>
              <a:rPr lang="fr-FR" sz="1800" i="1" dirty="0">
                <a:solidFill>
                  <a:schemeClr val="accent6"/>
                </a:solidFill>
                <a:latin typeface="Consolas" panose="020B0609020204030204" pitchFamily="49" charset="0"/>
              </a:rPr>
              <a:t> est en 3ème position dans la </a:t>
            </a:r>
            <a:r>
              <a:rPr lang="fr-FR" sz="1800" i="1" dirty="0">
                <a:solidFill>
                  <a:srgbClr val="C00000"/>
                </a:solidFill>
                <a:latin typeface="Consolas" panose="020B0609020204030204" pitchFamily="49" charset="0"/>
              </a:rPr>
              <a:t>syntaxe, </a:t>
            </a:r>
            <a:r>
              <a:rPr lang="fr-FR" sz="1800" b="1" i="1" dirty="0">
                <a:solidFill>
                  <a:srgbClr val="C00000"/>
                </a:solidFill>
                <a:latin typeface="Consolas" panose="020B0609020204030204" pitchFamily="49" charset="0"/>
              </a:rPr>
              <a:t>AVANT le regroupement</a:t>
            </a:r>
            <a:r>
              <a:rPr lang="fr-FR" sz="1800" i="1" dirty="0">
                <a:solidFill>
                  <a:srgbClr val="C00000"/>
                </a:solidFill>
                <a:latin typeface="Consolas" panose="020B0609020204030204" pitchFamily="49" charset="0"/>
              </a:rPr>
              <a:t>. </a:t>
            </a:r>
          </a:p>
          <a:p>
            <a:r>
              <a:rPr lang="fr-FR" sz="1800" i="1" dirty="0">
                <a:solidFill>
                  <a:srgbClr val="C00000"/>
                </a:solidFill>
                <a:latin typeface="Consolas" panose="020B0609020204030204" pitchFamily="49" charset="0"/>
              </a:rPr>
              <a:t>Il s'effectue sur un </a:t>
            </a:r>
            <a:r>
              <a:rPr lang="fr-FR" sz="1800" b="1" i="1" u="sng" dirty="0">
                <a:solidFill>
                  <a:srgbClr val="C00000"/>
                </a:solidFill>
                <a:latin typeface="Consolas" panose="020B0609020204030204" pitchFamily="49" charset="0"/>
              </a:rPr>
              <a:t>CHAMP</a:t>
            </a:r>
            <a:r>
              <a:rPr lang="fr-FR" sz="1800" i="1" dirty="0">
                <a:solidFill>
                  <a:srgbClr val="C00000"/>
                </a:solidFill>
                <a:latin typeface="Consolas" panose="020B0609020204030204" pitchFamily="49" charset="0"/>
              </a:rPr>
              <a:t> de la base de données.</a:t>
            </a:r>
          </a:p>
          <a:p>
            <a:r>
              <a:rPr lang="fr-FR" i="1" dirty="0">
                <a:solidFill>
                  <a:srgbClr val="008000"/>
                </a:solidFill>
                <a:latin typeface="Consolas" panose="020B0609020204030204" pitchFamily="49" charset="0"/>
                <a:sym typeface="Wingdings" panose="05000000000000000000" pitchFamily="2" charset="2"/>
              </a:rPr>
              <a:t></a:t>
            </a:r>
            <a:r>
              <a:rPr lang="fr-FR" i="1" dirty="0">
                <a:solidFill>
                  <a:srgbClr val="008000"/>
                </a:solidFill>
                <a:latin typeface="Consolas" panose="020B0609020204030204" pitchFamily="49" charset="0"/>
              </a:rPr>
              <a:t> Quand l’identifiant du produit est égal à un numéro entre 2 et 1216.</a:t>
            </a:r>
            <a:endParaRPr lang="fr-FR" sz="1800" i="1"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colorname</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having</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productkey</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&gt;</a:t>
            </a:r>
            <a:r>
              <a:rPr lang="fr-FR" sz="1800" dirty="0">
                <a:solidFill>
                  <a:srgbClr val="000000"/>
                </a:solidFill>
                <a:latin typeface="Consolas" panose="020B0609020204030204" pitchFamily="49" charset="0"/>
              </a:rPr>
              <a:t> 50</a:t>
            </a:r>
          </a:p>
          <a:p>
            <a:r>
              <a:rPr lang="fr-FR" sz="1800" i="1" dirty="0">
                <a:solidFill>
                  <a:schemeClr val="accent6"/>
                </a:solidFill>
                <a:latin typeface="Consolas" panose="020B0609020204030204" pitchFamily="49" charset="0"/>
              </a:rPr>
              <a:t>-- la clause </a:t>
            </a:r>
            <a:r>
              <a:rPr lang="fr-FR" sz="1800" b="1" i="1" dirty="0" err="1">
                <a:solidFill>
                  <a:schemeClr val="accent6"/>
                </a:solidFill>
                <a:latin typeface="Consolas" panose="020B0609020204030204" pitchFamily="49" charset="0"/>
              </a:rPr>
              <a:t>having</a:t>
            </a:r>
            <a:r>
              <a:rPr lang="fr-FR" sz="1800" i="1" dirty="0">
                <a:solidFill>
                  <a:schemeClr val="accent6"/>
                </a:solidFill>
                <a:latin typeface="Consolas" panose="020B0609020204030204" pitchFamily="49" charset="0"/>
              </a:rPr>
              <a:t> est en 5ème position dans la syntaxe, </a:t>
            </a:r>
            <a:r>
              <a:rPr lang="fr-FR" sz="1800" b="1" i="1" dirty="0">
                <a:solidFill>
                  <a:schemeClr val="accent6"/>
                </a:solidFill>
                <a:latin typeface="Consolas" panose="020B0609020204030204" pitchFamily="49" charset="0"/>
              </a:rPr>
              <a:t>APRES le regroupement</a:t>
            </a:r>
            <a:r>
              <a:rPr lang="fr-FR" sz="1800" i="1" dirty="0">
                <a:solidFill>
                  <a:schemeClr val="accent6"/>
                </a:solidFill>
                <a:latin typeface="Consolas" panose="020B0609020204030204" pitchFamily="49" charset="0"/>
              </a:rPr>
              <a:t>. </a:t>
            </a:r>
          </a:p>
          <a:p>
            <a:r>
              <a:rPr lang="fr-FR" sz="1800" i="1" dirty="0">
                <a:solidFill>
                  <a:srgbClr val="C00000"/>
                </a:solidFill>
                <a:latin typeface="Consolas" panose="020B0609020204030204" pitchFamily="49" charset="0"/>
              </a:rPr>
              <a:t>Il s'effectue sur une </a:t>
            </a:r>
            <a:r>
              <a:rPr lang="fr-FR" sz="1800" b="1" i="1" u="sng" dirty="0">
                <a:solidFill>
                  <a:srgbClr val="C00000"/>
                </a:solidFill>
                <a:latin typeface="Consolas" panose="020B0609020204030204" pitchFamily="49" charset="0"/>
              </a:rPr>
              <a:t>FONCTION D'AGREGATION</a:t>
            </a:r>
            <a:r>
              <a:rPr lang="fr-FR" sz="1800" i="1" dirty="0">
                <a:solidFill>
                  <a:srgbClr val="C00000"/>
                </a:solidFill>
                <a:latin typeface="Consolas" panose="020B0609020204030204" pitchFamily="49" charset="0"/>
              </a:rPr>
              <a:t>, calcul après regroupement.</a:t>
            </a:r>
          </a:p>
          <a:p>
            <a:r>
              <a:rPr lang="fr-FR" i="1" dirty="0">
                <a:solidFill>
                  <a:srgbClr val="008000"/>
                </a:solidFill>
                <a:latin typeface="Consolas" panose="020B0609020204030204" pitchFamily="49" charset="0"/>
                <a:sym typeface="Wingdings" panose="05000000000000000000" pitchFamily="2" charset="2"/>
              </a:rPr>
              <a:t> Quand le nombre de produit - count(</a:t>
            </a:r>
            <a:r>
              <a:rPr lang="fr-FR" i="1" dirty="0" err="1">
                <a:solidFill>
                  <a:srgbClr val="008000"/>
                </a:solidFill>
                <a:latin typeface="Consolas" panose="020B0609020204030204" pitchFamily="49" charset="0"/>
                <a:sym typeface="Wingdings" panose="05000000000000000000" pitchFamily="2" charset="2"/>
              </a:rPr>
              <a:t>productkey</a:t>
            </a:r>
            <a:r>
              <a:rPr lang="fr-FR" i="1" dirty="0">
                <a:solidFill>
                  <a:srgbClr val="008000"/>
                </a:solidFill>
                <a:latin typeface="Consolas" panose="020B0609020204030204" pitchFamily="49" charset="0"/>
                <a:sym typeface="Wingdings" panose="05000000000000000000" pitchFamily="2" charset="2"/>
              </a:rPr>
              <a:t>) // fonction d’agrégation – PAR couleur est supérieur à 50.</a:t>
            </a:r>
            <a:endParaRPr lang="fr-FR" sz="1800" i="1" dirty="0">
              <a:solidFill>
                <a:srgbClr val="000000"/>
              </a:solidFill>
              <a:latin typeface="Consolas" panose="020B0609020204030204" pitchFamily="49" charset="0"/>
            </a:endParaRPr>
          </a:p>
        </p:txBody>
      </p:sp>
      <p:sp>
        <p:nvSpPr>
          <p:cNvPr id="5" name="Titre 1">
            <a:extLst>
              <a:ext uri="{FF2B5EF4-FFF2-40B4-BE49-F238E27FC236}">
                <a16:creationId xmlns:a16="http://schemas.microsoft.com/office/drawing/2014/main" id="{7763ADD6-A42D-639C-50C2-DE6CA51B3FBA}"/>
              </a:ext>
            </a:extLst>
          </p:cNvPr>
          <p:cNvSpPr txBox="1">
            <a:spLocks/>
          </p:cNvSpPr>
          <p:nvPr/>
        </p:nvSpPr>
        <p:spPr>
          <a:xfrm>
            <a:off x="1484856" y="161626"/>
            <a:ext cx="7498080" cy="1282154"/>
          </a:xfrm>
          <a:prstGeom prst="rect">
            <a:avLst/>
          </a:prstGeom>
        </p:spPr>
        <p:txBody>
          <a:bodyPr anchor="ctr">
            <a:normAutofit fontScale="975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fr-FR" sz="4400" dirty="0"/>
              <a:t>La commande SELECT : </a:t>
            </a:r>
            <a:br>
              <a:rPr lang="fr-FR" dirty="0"/>
            </a:br>
            <a:r>
              <a:rPr lang="fr-FR" sz="2800" dirty="0"/>
              <a:t>La clause </a:t>
            </a:r>
            <a:r>
              <a:rPr lang="fr-FR" sz="2800" dirty="0" err="1"/>
              <a:t>Having</a:t>
            </a:r>
            <a:r>
              <a:rPr lang="fr-FR" sz="2800" dirty="0"/>
              <a:t> : différence avec le </a:t>
            </a:r>
            <a:r>
              <a:rPr lang="fr-FR" sz="2800" dirty="0" err="1"/>
              <a:t>Where</a:t>
            </a:r>
            <a:endParaRPr lang="fr-FR" sz="2800" dirty="0"/>
          </a:p>
        </p:txBody>
      </p:sp>
      <p:sp>
        <p:nvSpPr>
          <p:cNvPr id="2" name="Espace réservé du numéro de diapositive 1">
            <a:extLst>
              <a:ext uri="{FF2B5EF4-FFF2-40B4-BE49-F238E27FC236}">
                <a16:creationId xmlns:a16="http://schemas.microsoft.com/office/drawing/2014/main" id="{4561DC2D-7AAA-C2BB-0201-DE5DE0E8B031}"/>
              </a:ext>
            </a:extLst>
          </p:cNvPr>
          <p:cNvSpPr>
            <a:spLocks noGrp="1"/>
          </p:cNvSpPr>
          <p:nvPr>
            <p:ph type="sldNum" sz="quarter" idx="12"/>
          </p:nvPr>
        </p:nvSpPr>
        <p:spPr/>
        <p:txBody>
          <a:bodyPr/>
          <a:lstStyle/>
          <a:p>
            <a:fld id="{6587D2DD-EBBC-47E7-9E6A-8D97EC9AED78}" type="slidenum">
              <a:rPr lang="fr-FR" smtClean="0"/>
              <a:pPr/>
              <a:t>32</a:t>
            </a:fld>
            <a:endParaRPr lang="fr-FR"/>
          </a:p>
        </p:txBody>
      </p:sp>
    </p:spTree>
    <p:extLst>
      <p:ext uri="{BB962C8B-B14F-4D97-AF65-F5344CB8AC3E}">
        <p14:creationId xmlns:p14="http://schemas.microsoft.com/office/powerpoint/2010/main" val="33825694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CASE</a:t>
            </a:r>
          </a:p>
        </p:txBody>
      </p:sp>
      <p:sp>
        <p:nvSpPr>
          <p:cNvPr id="3" name="ZoneTexte 2"/>
          <p:cNvSpPr txBox="1"/>
          <p:nvPr/>
        </p:nvSpPr>
        <p:spPr>
          <a:xfrm>
            <a:off x="1187624" y="1581824"/>
            <a:ext cx="2160240" cy="4801314"/>
          </a:xfrm>
          <a:prstGeom prst="rect">
            <a:avLst/>
          </a:prstGeom>
          <a:noFill/>
        </p:spPr>
        <p:txBody>
          <a:bodyPr wrap="square" rtlCol="0">
            <a:spAutoFit/>
          </a:bodyPr>
          <a:lstStyle/>
          <a:p>
            <a:pPr algn="just"/>
            <a:r>
              <a:rPr lang="fr-FR" dirty="0"/>
              <a:t>Le CASE permet de </a:t>
            </a:r>
            <a:r>
              <a:rPr lang="fr-FR" b="1" dirty="0">
                <a:solidFill>
                  <a:srgbClr val="C00000"/>
                </a:solidFill>
              </a:rPr>
              <a:t>créer une nouvelle colonne </a:t>
            </a:r>
            <a:r>
              <a:rPr lang="fr-FR" dirty="0"/>
              <a:t>à partir de </a:t>
            </a:r>
            <a:r>
              <a:rPr lang="fr-FR" b="1" dirty="0">
                <a:solidFill>
                  <a:srgbClr val="C00000"/>
                </a:solidFill>
              </a:rPr>
              <a:t>conditions sur d’autres colonnes.</a:t>
            </a:r>
          </a:p>
          <a:p>
            <a:pPr algn="just"/>
            <a:endParaRPr lang="fr-FR" dirty="0"/>
          </a:p>
          <a:p>
            <a:pPr algn="just"/>
            <a:r>
              <a:rPr lang="fr-FR" dirty="0"/>
              <a:t>Si dans la colonne genre, il y a la valeur M, alors Homme dans nouvelle colonne…</a:t>
            </a:r>
          </a:p>
          <a:p>
            <a:pPr algn="just"/>
            <a:endParaRPr lang="fr-FR" dirty="0"/>
          </a:p>
          <a:p>
            <a:pPr algn="just"/>
            <a:r>
              <a:rPr lang="fr-FR" dirty="0"/>
              <a:t>Si le montant des ventes par client est supérieur a tant, alors bon client… </a:t>
            </a:r>
          </a:p>
        </p:txBody>
      </p:sp>
      <p:sp>
        <p:nvSpPr>
          <p:cNvPr id="7" name="ZoneTexte 6">
            <a:extLst>
              <a:ext uri="{FF2B5EF4-FFF2-40B4-BE49-F238E27FC236}">
                <a16:creationId xmlns:a16="http://schemas.microsoft.com/office/drawing/2014/main" id="{143DBBC4-FD80-4511-B7BF-38AF60A53095}"/>
              </a:ext>
            </a:extLst>
          </p:cNvPr>
          <p:cNvSpPr txBox="1"/>
          <p:nvPr/>
        </p:nvSpPr>
        <p:spPr>
          <a:xfrm>
            <a:off x="3535400" y="1581824"/>
            <a:ext cx="5067086" cy="3139321"/>
          </a:xfrm>
          <a:prstGeom prst="rect">
            <a:avLst/>
          </a:prstGeom>
          <a:noFill/>
        </p:spPr>
        <p:txBody>
          <a:bodyPr wrap="square">
            <a:spAutoFit/>
          </a:bodyPr>
          <a:lstStyle/>
          <a:p>
            <a:r>
              <a:rPr lang="pt-BR" sz="1800" dirty="0">
                <a:solidFill>
                  <a:srgbClr val="0000FF"/>
                </a:solidFill>
                <a:latin typeface="Consolas" panose="020B0609020204030204" pitchFamily="49" charset="0"/>
              </a:rPr>
              <a:t>select</a:t>
            </a:r>
            <a:r>
              <a:rPr lang="pt-BR" sz="1800" dirty="0">
                <a:solidFill>
                  <a:srgbClr val="000000"/>
                </a:solidFill>
                <a:latin typeface="Consolas" panose="020B0609020204030204" pitchFamily="49" charset="0"/>
              </a:rPr>
              <a:t> CdeNum</a:t>
            </a:r>
            <a:r>
              <a:rPr lang="pt-BR" sz="1800" dirty="0">
                <a:solidFill>
                  <a:srgbClr val="808080"/>
                </a:solidFill>
                <a:latin typeface="Consolas" panose="020B0609020204030204" pitchFamily="49" charset="0"/>
              </a:rPr>
              <a:t>,</a:t>
            </a:r>
            <a:r>
              <a:rPr lang="pt-BR" sz="1800" dirty="0">
                <a:solidFill>
                  <a:srgbClr val="000000"/>
                </a:solidFill>
                <a:latin typeface="Consolas" panose="020B0609020204030204" pitchFamily="49" charset="0"/>
              </a:rPr>
              <a:t> </a:t>
            </a:r>
            <a:r>
              <a:rPr lang="pt-BR" sz="1800" dirty="0">
                <a:solidFill>
                  <a:srgbClr val="FF00FF"/>
                </a:solidFill>
                <a:latin typeface="Consolas" panose="020B0609020204030204" pitchFamily="49" charset="0"/>
              </a:rPr>
              <a:t>SUM</a:t>
            </a:r>
            <a:r>
              <a:rPr lang="pt-BR" sz="1800" dirty="0">
                <a:solidFill>
                  <a:srgbClr val="808080"/>
                </a:solidFill>
                <a:latin typeface="Consolas" panose="020B0609020204030204" pitchFamily="49" charset="0"/>
              </a:rPr>
              <a:t>(</a:t>
            </a:r>
            <a:r>
              <a:rPr lang="pt-BR" sz="1800" dirty="0">
                <a:solidFill>
                  <a:srgbClr val="000000"/>
                </a:solidFill>
                <a:latin typeface="Consolas" panose="020B0609020204030204" pitchFamily="49" charset="0"/>
              </a:rPr>
              <a:t>qte_vente</a:t>
            </a:r>
            <a:r>
              <a:rPr lang="pt-BR" sz="1800" dirty="0">
                <a:solidFill>
                  <a:srgbClr val="808080"/>
                </a:solidFill>
                <a:latin typeface="Consolas" panose="020B0609020204030204" pitchFamily="49" charset="0"/>
              </a:rPr>
              <a:t>)</a:t>
            </a:r>
            <a:r>
              <a:rPr lang="pt-BR" sz="1800" dirty="0">
                <a:solidFill>
                  <a:srgbClr val="000000"/>
                </a:solidFill>
                <a:latin typeface="Consolas" panose="020B0609020204030204" pitchFamily="49" charset="0"/>
              </a:rPr>
              <a:t> </a:t>
            </a:r>
            <a:r>
              <a:rPr lang="pt-BR" sz="1800" dirty="0">
                <a:solidFill>
                  <a:srgbClr val="0000FF"/>
                </a:solidFill>
                <a:latin typeface="Consolas" panose="020B0609020204030204" pitchFamily="49" charset="0"/>
              </a:rPr>
              <a:t>as</a:t>
            </a:r>
            <a:r>
              <a:rPr lang="pt-BR" sz="1800" dirty="0">
                <a:solidFill>
                  <a:srgbClr val="000000"/>
                </a:solidFill>
                <a:latin typeface="Consolas" panose="020B0609020204030204" pitchFamily="49" charset="0"/>
              </a:rPr>
              <a:t> 			   </a:t>
            </a:r>
            <a:r>
              <a:rPr lang="pt-BR" sz="1800" dirty="0">
                <a:solidFill>
                  <a:srgbClr val="FF0000"/>
                </a:solidFill>
                <a:latin typeface="Consolas" panose="020B0609020204030204" pitchFamily="49" charset="0"/>
              </a:rPr>
              <a:t>'somme des ventes'</a:t>
            </a:r>
            <a:r>
              <a:rPr lang="pt-BR" sz="1800" dirty="0">
                <a:solidFill>
                  <a:srgbClr val="808080"/>
                </a:solidFill>
                <a:latin typeface="Consolas" panose="020B0609020204030204" pitchFamily="49" charset="0"/>
              </a:rPr>
              <a:t>,</a:t>
            </a:r>
            <a:endParaRPr lang="pt-B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CASE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SUM</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Qte_vente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&lt;</a:t>
            </a:r>
            <a:r>
              <a:rPr lang="en-US" sz="1800" dirty="0">
                <a:solidFill>
                  <a:srgbClr val="000000"/>
                </a:solidFill>
                <a:latin typeface="Consolas" panose="020B0609020204030204" pitchFamily="49" charset="0"/>
              </a:rPr>
              <a:t> 50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Faible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SUM</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Qte_vente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&gt;</a:t>
            </a:r>
            <a:r>
              <a:rPr lang="en-US" sz="1800" dirty="0">
                <a:solidFill>
                  <a:srgbClr val="000000"/>
                </a:solidFill>
                <a:latin typeface="Consolas" panose="020B0609020204030204" pitchFamily="49" charset="0"/>
              </a:rPr>
              <a:t> 70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Elevé</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ELSE</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'Modéré'</a:t>
            </a:r>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END</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'Qualification du montant de ventes’</a:t>
            </a:r>
          </a:p>
          <a:p>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T_DetaillerCommande</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CdeNum</a:t>
            </a:r>
            <a:endParaRPr lang="fr-FR" dirty="0"/>
          </a:p>
        </p:txBody>
      </p:sp>
      <p:graphicFrame>
        <p:nvGraphicFramePr>
          <p:cNvPr id="6" name="Tableau 5">
            <a:extLst>
              <a:ext uri="{FF2B5EF4-FFF2-40B4-BE49-F238E27FC236}">
                <a16:creationId xmlns:a16="http://schemas.microsoft.com/office/drawing/2014/main" id="{97A183E8-2533-4B4F-A7BF-07514CF5AD24}"/>
              </a:ext>
            </a:extLst>
          </p:cNvPr>
          <p:cNvGraphicFramePr>
            <a:graphicFrameLocks noGrp="1"/>
          </p:cNvGraphicFramePr>
          <p:nvPr/>
        </p:nvGraphicFramePr>
        <p:xfrm>
          <a:off x="6732240" y="3908543"/>
          <a:ext cx="2042748" cy="2474595"/>
        </p:xfrm>
        <a:graphic>
          <a:graphicData uri="http://schemas.openxmlformats.org/drawingml/2006/table">
            <a:tbl>
              <a:tblPr>
                <a:tableStyleId>{5C22544A-7EE6-4342-B048-85BDC9FD1C3A}</a:tableStyleId>
              </a:tblPr>
              <a:tblGrid>
                <a:gridCol w="680916">
                  <a:extLst>
                    <a:ext uri="{9D8B030D-6E8A-4147-A177-3AD203B41FA5}">
                      <a16:colId xmlns:a16="http://schemas.microsoft.com/office/drawing/2014/main" val="2279907051"/>
                    </a:ext>
                  </a:extLst>
                </a:gridCol>
                <a:gridCol w="680916">
                  <a:extLst>
                    <a:ext uri="{9D8B030D-6E8A-4147-A177-3AD203B41FA5}">
                      <a16:colId xmlns:a16="http://schemas.microsoft.com/office/drawing/2014/main" val="1275968864"/>
                    </a:ext>
                  </a:extLst>
                </a:gridCol>
                <a:gridCol w="680916">
                  <a:extLst>
                    <a:ext uri="{9D8B030D-6E8A-4147-A177-3AD203B41FA5}">
                      <a16:colId xmlns:a16="http://schemas.microsoft.com/office/drawing/2014/main" val="819367383"/>
                    </a:ext>
                  </a:extLst>
                </a:gridCol>
              </a:tblGrid>
              <a:tr h="320804">
                <a:tc>
                  <a:txBody>
                    <a:bodyPr/>
                    <a:lstStyle/>
                    <a:p>
                      <a:pPr algn="l" fontAlgn="b"/>
                      <a:r>
                        <a:rPr lang="fr-FR" sz="900" u="none" strike="noStrike" dirty="0" err="1">
                          <a:effectLst/>
                        </a:rPr>
                        <a:t>CdeNum</a:t>
                      </a:r>
                      <a:endParaRPr lang="fr-FR" sz="9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somme des ventes</a:t>
                      </a:r>
                      <a:endParaRPr lang="fr-FR" sz="9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Qualification du montant de ventes</a:t>
                      </a:r>
                      <a:endParaRPr lang="fr-FR" sz="9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91825480"/>
                  </a:ext>
                </a:extLst>
              </a:tr>
              <a:tr h="119258">
                <a:tc>
                  <a:txBody>
                    <a:bodyPr/>
                    <a:lstStyle/>
                    <a:p>
                      <a:pPr algn="r" fontAlgn="b"/>
                      <a:r>
                        <a:rPr lang="fr-FR" sz="900" u="none" strike="noStrike" dirty="0">
                          <a:effectLst/>
                        </a:rPr>
                        <a:t>10411</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dirty="0">
                          <a:effectLst/>
                        </a:rPr>
                        <a:t>74</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a:effectLst/>
                        </a:rPr>
                        <a:t>Elevé</a:t>
                      </a:r>
                      <a:endParaRPr lang="fr-FR" sz="9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37224312"/>
                  </a:ext>
                </a:extLst>
              </a:tr>
              <a:tr h="119258">
                <a:tc>
                  <a:txBody>
                    <a:bodyPr/>
                    <a:lstStyle/>
                    <a:p>
                      <a:pPr algn="r" fontAlgn="b"/>
                      <a:r>
                        <a:rPr lang="fr-FR" sz="900" u="none" strike="noStrike">
                          <a:effectLst/>
                        </a:rPr>
                        <a:t>10743</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dirty="0">
                          <a:effectLst/>
                        </a:rPr>
                        <a:t>28</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Faible</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11222486"/>
                  </a:ext>
                </a:extLst>
              </a:tr>
              <a:tr h="119258">
                <a:tc>
                  <a:txBody>
                    <a:bodyPr/>
                    <a:lstStyle/>
                    <a:p>
                      <a:pPr algn="r" fontAlgn="b"/>
                      <a:r>
                        <a:rPr lang="fr-FR" sz="900" u="none" strike="noStrike">
                          <a:effectLst/>
                        </a:rPr>
                        <a:t>11075</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dirty="0">
                          <a:effectLst/>
                        </a:rPr>
                        <a:t>42</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a:effectLst/>
                        </a:rPr>
                        <a:t>Faible</a:t>
                      </a:r>
                      <a:endParaRPr lang="fr-FR" sz="9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23211071"/>
                  </a:ext>
                </a:extLst>
              </a:tr>
              <a:tr h="119258">
                <a:tc>
                  <a:txBody>
                    <a:bodyPr/>
                    <a:lstStyle/>
                    <a:p>
                      <a:pPr algn="r" fontAlgn="b"/>
                      <a:r>
                        <a:rPr lang="fr-FR" sz="900" u="none" strike="noStrike">
                          <a:effectLst/>
                        </a:rPr>
                        <a:t>10388</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dirty="0">
                          <a:effectLst/>
                        </a:rPr>
                        <a:t>75</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a:effectLst/>
                        </a:rPr>
                        <a:t>Elevé</a:t>
                      </a:r>
                      <a:endParaRPr lang="fr-FR" sz="9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80724218"/>
                  </a:ext>
                </a:extLst>
              </a:tr>
              <a:tr h="119258">
                <a:tc>
                  <a:txBody>
                    <a:bodyPr/>
                    <a:lstStyle/>
                    <a:p>
                      <a:pPr algn="r" fontAlgn="b"/>
                      <a:r>
                        <a:rPr lang="fr-FR" sz="900" u="none" strike="noStrike">
                          <a:effectLst/>
                        </a:rPr>
                        <a:t>10720</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dirty="0">
                          <a:effectLst/>
                        </a:rPr>
                        <a:t>29</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Faible</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59426116"/>
                  </a:ext>
                </a:extLst>
              </a:tr>
              <a:tr h="119258">
                <a:tc>
                  <a:txBody>
                    <a:bodyPr/>
                    <a:lstStyle/>
                    <a:p>
                      <a:pPr algn="r" fontAlgn="b"/>
                      <a:r>
                        <a:rPr lang="fr-FR" sz="900" u="none" strike="noStrike">
                          <a:effectLst/>
                        </a:rPr>
                        <a:t>11052</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40</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a:effectLst/>
                        </a:rPr>
                        <a:t>Faible</a:t>
                      </a:r>
                      <a:endParaRPr lang="fr-FR" sz="9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66934406"/>
                  </a:ext>
                </a:extLst>
              </a:tr>
              <a:tr h="119258">
                <a:tc>
                  <a:txBody>
                    <a:bodyPr/>
                    <a:lstStyle/>
                    <a:p>
                      <a:pPr algn="r" fontAlgn="b"/>
                      <a:r>
                        <a:rPr lang="fr-FR" sz="900" u="none" strike="noStrike">
                          <a:effectLst/>
                        </a:rPr>
                        <a:t>10457</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36</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Faible</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85969769"/>
                  </a:ext>
                </a:extLst>
              </a:tr>
              <a:tr h="119258">
                <a:tc>
                  <a:txBody>
                    <a:bodyPr/>
                    <a:lstStyle/>
                    <a:p>
                      <a:pPr algn="r" fontAlgn="b"/>
                      <a:r>
                        <a:rPr lang="fr-FR" sz="900" u="none" strike="noStrike">
                          <a:effectLst/>
                        </a:rPr>
                        <a:t>10789</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93</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Elevé</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95170473"/>
                  </a:ext>
                </a:extLst>
              </a:tr>
              <a:tr h="119258">
                <a:tc>
                  <a:txBody>
                    <a:bodyPr/>
                    <a:lstStyle/>
                    <a:p>
                      <a:pPr algn="r" fontAlgn="b"/>
                      <a:r>
                        <a:rPr lang="fr-FR" sz="900" u="none" strike="noStrike">
                          <a:effectLst/>
                        </a:rPr>
                        <a:t>10434</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24</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Faible</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63997227"/>
                  </a:ext>
                </a:extLst>
              </a:tr>
              <a:tr h="119258">
                <a:tc>
                  <a:txBody>
                    <a:bodyPr/>
                    <a:lstStyle/>
                    <a:p>
                      <a:pPr algn="r" fontAlgn="b"/>
                      <a:r>
                        <a:rPr lang="fr-FR" sz="900" u="none" strike="noStrike">
                          <a:effectLst/>
                        </a:rPr>
                        <a:t>10766</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115</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Elevé</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64137920"/>
                  </a:ext>
                </a:extLst>
              </a:tr>
              <a:tr h="119258">
                <a:tc>
                  <a:txBody>
                    <a:bodyPr/>
                    <a:lstStyle/>
                    <a:p>
                      <a:pPr algn="r" fontAlgn="b"/>
                      <a:r>
                        <a:rPr lang="fr-FR" sz="900" u="none" strike="noStrike">
                          <a:effectLst/>
                        </a:rPr>
                        <a:t>10835</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17</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Faible</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5709531"/>
                  </a:ext>
                </a:extLst>
              </a:tr>
              <a:tr h="119258">
                <a:tc>
                  <a:txBody>
                    <a:bodyPr/>
                    <a:lstStyle/>
                    <a:p>
                      <a:pPr algn="r" fontAlgn="b"/>
                      <a:r>
                        <a:rPr lang="fr-FR" sz="900" u="none" strike="noStrike">
                          <a:effectLst/>
                        </a:rPr>
                        <a:t>10906</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15</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Faible</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25533775"/>
                  </a:ext>
                </a:extLst>
              </a:tr>
              <a:tr h="119258">
                <a:tc>
                  <a:txBody>
                    <a:bodyPr/>
                    <a:lstStyle/>
                    <a:p>
                      <a:pPr algn="r" fontAlgn="b"/>
                      <a:r>
                        <a:rPr lang="fr-FR" sz="900" u="none" strike="noStrike">
                          <a:effectLst/>
                        </a:rPr>
                        <a:t>10912</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100</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Elevé</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72289906"/>
                  </a:ext>
                </a:extLst>
              </a:tr>
              <a:tr h="119258">
                <a:tc>
                  <a:txBody>
                    <a:bodyPr/>
                    <a:lstStyle/>
                    <a:p>
                      <a:pPr algn="r" fontAlgn="b"/>
                      <a:r>
                        <a:rPr lang="fr-FR" sz="900" u="none" strike="noStrike">
                          <a:effectLst/>
                        </a:rPr>
                        <a:t>10265</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50</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Modéré</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24988748"/>
                  </a:ext>
                </a:extLst>
              </a:tr>
            </a:tbl>
          </a:graphicData>
        </a:graphic>
      </p:graphicFrame>
      <p:sp>
        <p:nvSpPr>
          <p:cNvPr id="5" name="Espace réservé du numéro de diapositive 4">
            <a:extLst>
              <a:ext uri="{FF2B5EF4-FFF2-40B4-BE49-F238E27FC236}">
                <a16:creationId xmlns:a16="http://schemas.microsoft.com/office/drawing/2014/main" id="{083FF3A4-7F49-DCBC-5CBB-29F5F0FB0B95}"/>
              </a:ext>
            </a:extLst>
          </p:cNvPr>
          <p:cNvSpPr>
            <a:spLocks noGrp="1"/>
          </p:cNvSpPr>
          <p:nvPr>
            <p:ph type="sldNum" sz="quarter" idx="12"/>
          </p:nvPr>
        </p:nvSpPr>
        <p:spPr/>
        <p:txBody>
          <a:bodyPr/>
          <a:lstStyle/>
          <a:p>
            <a:fld id="{6587D2DD-EBBC-47E7-9E6A-8D97EC9AED78}" type="slidenum">
              <a:rPr lang="fr-FR" smtClean="0"/>
              <a:pPr/>
              <a:t>33</a:t>
            </a:fld>
            <a:endParaRPr lang="fr-F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15616" y="274638"/>
            <a:ext cx="7818072" cy="994122"/>
          </a:xfrm>
        </p:spPr>
        <p:txBody>
          <a:bodyPr>
            <a:normAutofit fontScale="90000"/>
          </a:bodyPr>
          <a:lstStyle/>
          <a:p>
            <a:r>
              <a:rPr lang="fr-FR" sz="4400" dirty="0"/>
              <a:t>La commande SELECT : </a:t>
            </a:r>
            <a:br>
              <a:rPr lang="fr-FR" sz="4000" dirty="0"/>
            </a:br>
            <a:r>
              <a:rPr lang="fr-FR" sz="2800" dirty="0"/>
              <a:t>La clause CASE (exemples dates)</a:t>
            </a:r>
          </a:p>
        </p:txBody>
      </p:sp>
      <p:sp>
        <p:nvSpPr>
          <p:cNvPr id="6" name="ZoneTexte 5">
            <a:extLst>
              <a:ext uri="{FF2B5EF4-FFF2-40B4-BE49-F238E27FC236}">
                <a16:creationId xmlns:a16="http://schemas.microsoft.com/office/drawing/2014/main" id="{0E0CD709-2C78-4F47-90E2-676CA9886E06}"/>
              </a:ext>
            </a:extLst>
          </p:cNvPr>
          <p:cNvSpPr txBox="1"/>
          <p:nvPr/>
        </p:nvSpPr>
        <p:spPr>
          <a:xfrm>
            <a:off x="1115616" y="1412776"/>
            <a:ext cx="7704856" cy="5262979"/>
          </a:xfrm>
          <a:prstGeom prst="rect">
            <a:avLst/>
          </a:prstGeom>
          <a:noFill/>
        </p:spPr>
        <p:txBody>
          <a:bodyPr wrap="square">
            <a:spAutoFit/>
          </a:bodyPr>
          <a:lstStyle/>
          <a:p>
            <a:r>
              <a:rPr lang="fr-FR" sz="1800" dirty="0">
                <a:solidFill>
                  <a:srgbClr val="008000"/>
                </a:solidFill>
                <a:latin typeface="Consolas" panose="020B0609020204030204" pitchFamily="49" charset="0"/>
              </a:rPr>
              <a:t>-- Combien de commandes par type d'envoi ?</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p>
          <a:p>
            <a:r>
              <a:rPr lang="fr-FR" sz="1800" dirty="0">
                <a:solidFill>
                  <a:srgbClr val="0000FF"/>
                </a:solidFill>
                <a:latin typeface="Consolas" panose="020B0609020204030204" pitchFamily="49" charset="0"/>
              </a:rPr>
              <a:t>CASE</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WHEN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CommandeShippedDate</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IS</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NULL</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THEN</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'Commande non 							envoyée'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Day</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cdedate</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CommandeShippedDate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&lt;</a:t>
            </a:r>
            <a:r>
              <a:rPr lang="en-US" sz="1800" dirty="0">
                <a:solidFill>
                  <a:srgbClr val="000000"/>
                </a:solidFill>
                <a:latin typeface="Consolas" panose="020B0609020204030204" pitchFamily="49" charset="0"/>
              </a:rPr>
              <a:t> 5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'Envoi </a:t>
            </a:r>
            <a:r>
              <a:rPr lang="en-US" sz="1800" dirty="0" err="1">
                <a:solidFill>
                  <a:srgbClr val="FF0000"/>
                </a:solidFill>
                <a:latin typeface="Consolas" panose="020B0609020204030204" pitchFamily="49" charset="0"/>
              </a:rPr>
              <a:t>rapide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Day</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cdedate</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CommandeShippedDate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&lt;</a:t>
            </a:r>
            <a:r>
              <a:rPr lang="en-US" sz="1800" dirty="0">
                <a:solidFill>
                  <a:srgbClr val="000000"/>
                </a:solidFill>
                <a:latin typeface="Consolas" panose="020B0609020204030204" pitchFamily="49" charset="0"/>
              </a:rPr>
              <a:t> 10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'Envoi </a:t>
            </a:r>
            <a:r>
              <a:rPr lang="en-US" sz="1800" dirty="0" err="1">
                <a:solidFill>
                  <a:srgbClr val="FF0000"/>
                </a:solidFill>
                <a:latin typeface="Consolas" panose="020B0609020204030204" pitchFamily="49" charset="0"/>
              </a:rPr>
              <a:t>moyen</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ELSE</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'Envoi lent'</a:t>
            </a:r>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END</a:t>
            </a:r>
            <a:r>
              <a:rPr lang="fr-FR" sz="1800" dirty="0">
                <a:solidFill>
                  <a:srgbClr val="000000"/>
                </a:solidFill>
                <a:latin typeface="Consolas" panose="020B0609020204030204" pitchFamily="49" charset="0"/>
              </a:rPr>
              <a:t> </a:t>
            </a:r>
            <a:r>
              <a:rPr lang="fr-FR" sz="1800">
                <a:solidFill>
                  <a:srgbClr val="0000FF"/>
                </a:solidFill>
                <a:latin typeface="Consolas" panose="020B0609020204030204" pitchFamily="49" charset="0"/>
              </a:rPr>
              <a:t>as</a:t>
            </a:r>
            <a:r>
              <a:rPr lang="fr-FR" sz="1800">
                <a:solidFill>
                  <a:srgbClr val="000000"/>
                </a:solidFill>
                <a:latin typeface="Consolas" panose="020B0609020204030204" pitchFamily="49" charset="0"/>
              </a:rPr>
              <a:t> </a:t>
            </a:r>
            <a:r>
              <a:rPr lang="fr-FR" sz="1800">
                <a:solidFill>
                  <a:srgbClr val="FF0000"/>
                </a:solidFill>
                <a:latin typeface="Consolas" panose="020B0609020204030204" pitchFamily="49" charset="0"/>
              </a:rPr>
              <a:t>'Type d’envoi'</a:t>
            </a:r>
            <a:endParaRPr lang="fr-FR" sz="1800" dirty="0">
              <a:solidFill>
                <a:srgbClr val="FF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p>
          <a:p>
            <a:r>
              <a:rPr lang="fr-FR" sz="1200" dirty="0">
                <a:solidFill>
                  <a:srgbClr val="0000FF"/>
                </a:solidFill>
                <a:latin typeface="Consolas" panose="020B0609020204030204" pitchFamily="49" charset="0"/>
              </a:rPr>
              <a:t>CASE</a:t>
            </a:r>
            <a:r>
              <a:rPr lang="fr-FR" sz="1200" dirty="0">
                <a:solidFill>
                  <a:srgbClr val="000000"/>
                </a:solidFill>
                <a:latin typeface="Consolas" panose="020B0609020204030204" pitchFamily="49" charset="0"/>
              </a:rPr>
              <a:t> </a:t>
            </a:r>
            <a:r>
              <a:rPr lang="fr-FR" sz="1200" dirty="0">
                <a:solidFill>
                  <a:srgbClr val="0000FF"/>
                </a:solidFill>
                <a:latin typeface="Consolas" panose="020B0609020204030204" pitchFamily="49" charset="0"/>
              </a:rPr>
              <a:t>WHEN</a:t>
            </a:r>
            <a:r>
              <a:rPr lang="fr-FR" sz="1200" dirty="0">
                <a:solidFill>
                  <a:srgbClr val="000000"/>
                </a:solidFill>
                <a:latin typeface="Consolas" panose="020B0609020204030204" pitchFamily="49" charset="0"/>
              </a:rPr>
              <a:t> </a:t>
            </a:r>
            <a:r>
              <a:rPr lang="fr-FR" sz="1200" dirty="0" err="1">
                <a:solidFill>
                  <a:srgbClr val="000000"/>
                </a:solidFill>
                <a:latin typeface="Consolas" panose="020B0609020204030204" pitchFamily="49" charset="0"/>
              </a:rPr>
              <a:t>CommandeShippedDate</a:t>
            </a:r>
            <a:r>
              <a:rPr lang="fr-FR" sz="1200" dirty="0">
                <a:solidFill>
                  <a:srgbClr val="000000"/>
                </a:solidFill>
                <a:latin typeface="Consolas" panose="020B0609020204030204" pitchFamily="49" charset="0"/>
              </a:rPr>
              <a:t> </a:t>
            </a:r>
            <a:r>
              <a:rPr lang="fr-FR" sz="1200" dirty="0">
                <a:solidFill>
                  <a:srgbClr val="808080"/>
                </a:solidFill>
                <a:latin typeface="Consolas" panose="020B0609020204030204" pitchFamily="49" charset="0"/>
              </a:rPr>
              <a:t>IS</a:t>
            </a:r>
            <a:r>
              <a:rPr lang="fr-FR" sz="1200" dirty="0">
                <a:solidFill>
                  <a:srgbClr val="000000"/>
                </a:solidFill>
                <a:latin typeface="Consolas" panose="020B0609020204030204" pitchFamily="49" charset="0"/>
              </a:rPr>
              <a:t> </a:t>
            </a:r>
            <a:r>
              <a:rPr lang="fr-FR" sz="1200" dirty="0">
                <a:solidFill>
                  <a:srgbClr val="808080"/>
                </a:solidFill>
                <a:latin typeface="Consolas" panose="020B0609020204030204" pitchFamily="49" charset="0"/>
              </a:rPr>
              <a:t>NULL</a:t>
            </a:r>
            <a:r>
              <a:rPr lang="fr-FR" sz="1200" dirty="0">
                <a:solidFill>
                  <a:srgbClr val="000000"/>
                </a:solidFill>
                <a:latin typeface="Consolas" panose="020B0609020204030204" pitchFamily="49" charset="0"/>
              </a:rPr>
              <a:t> </a:t>
            </a:r>
            <a:r>
              <a:rPr lang="fr-FR" sz="1200" dirty="0">
                <a:solidFill>
                  <a:srgbClr val="0000FF"/>
                </a:solidFill>
                <a:latin typeface="Consolas" panose="020B0609020204030204" pitchFamily="49" charset="0"/>
              </a:rPr>
              <a:t>THEN</a:t>
            </a:r>
            <a:r>
              <a:rPr lang="fr-FR" sz="1200" dirty="0">
                <a:solidFill>
                  <a:srgbClr val="000000"/>
                </a:solidFill>
                <a:latin typeface="Consolas" panose="020B0609020204030204" pitchFamily="49" charset="0"/>
              </a:rPr>
              <a:t> </a:t>
            </a:r>
            <a:r>
              <a:rPr lang="fr-FR" sz="1200" dirty="0">
                <a:solidFill>
                  <a:srgbClr val="FF0000"/>
                </a:solidFill>
                <a:latin typeface="Consolas" panose="020B0609020204030204" pitchFamily="49" charset="0"/>
              </a:rPr>
              <a:t>'Commande non envoyée'</a:t>
            </a:r>
            <a:endParaRPr lang="fr-FR" sz="1200" dirty="0">
              <a:solidFill>
                <a:srgbClr val="000000"/>
              </a:solidFill>
              <a:latin typeface="Consolas" panose="020B0609020204030204" pitchFamily="49" charset="0"/>
            </a:endParaRPr>
          </a:p>
          <a:p>
            <a:r>
              <a:rPr lang="en-US" sz="1200" dirty="0">
                <a:solidFill>
                  <a:srgbClr val="0000FF"/>
                </a:solidFill>
                <a:latin typeface="Consolas" panose="020B0609020204030204" pitchFamily="49" charset="0"/>
              </a:rPr>
              <a:t>WHEN</a:t>
            </a:r>
            <a:r>
              <a:rPr lang="en-US" sz="1200" dirty="0">
                <a:solidFill>
                  <a:srgbClr val="000000"/>
                </a:solidFill>
                <a:latin typeface="Consolas" panose="020B0609020204030204" pitchFamily="49" charset="0"/>
              </a:rPr>
              <a:t> </a:t>
            </a:r>
            <a:r>
              <a:rPr lang="en-US" sz="1200" dirty="0">
                <a:solidFill>
                  <a:srgbClr val="FF00FF"/>
                </a:solidFill>
                <a:latin typeface="Consolas" panose="020B0609020204030204" pitchFamily="49" charset="0"/>
              </a:rPr>
              <a:t>DATEDIFF</a:t>
            </a:r>
            <a:r>
              <a:rPr lang="en-US" sz="1200" dirty="0">
                <a:solidFill>
                  <a:srgbClr val="808080"/>
                </a:solidFill>
                <a:latin typeface="Consolas" panose="020B0609020204030204" pitchFamily="49" charset="0"/>
              </a:rPr>
              <a:t>(</a:t>
            </a:r>
            <a:r>
              <a:rPr lang="en-US" sz="1200" dirty="0" err="1">
                <a:solidFill>
                  <a:srgbClr val="FF00FF"/>
                </a:solidFill>
                <a:latin typeface="Consolas" panose="020B0609020204030204" pitchFamily="49" charset="0"/>
              </a:rPr>
              <a:t>Day</a:t>
            </a:r>
            <a:r>
              <a:rPr lang="en-US" sz="1200" dirty="0" err="1">
                <a:solidFill>
                  <a:srgbClr val="808080"/>
                </a:solidFill>
                <a:latin typeface="Consolas" panose="020B0609020204030204" pitchFamily="49" charset="0"/>
              </a:rPr>
              <a:t>,</a:t>
            </a:r>
            <a:r>
              <a:rPr lang="en-US" sz="1200" dirty="0" err="1">
                <a:solidFill>
                  <a:srgbClr val="000000"/>
                </a:solidFill>
                <a:latin typeface="Consolas" panose="020B0609020204030204" pitchFamily="49" charset="0"/>
              </a:rPr>
              <a:t>cdedate</a:t>
            </a:r>
            <a:r>
              <a:rPr lang="en-US" sz="1200" dirty="0" err="1">
                <a:solidFill>
                  <a:srgbClr val="808080"/>
                </a:solidFill>
                <a:latin typeface="Consolas" panose="020B0609020204030204" pitchFamily="49" charset="0"/>
              </a:rPr>
              <a:t>,</a:t>
            </a:r>
            <a:r>
              <a:rPr lang="en-US" sz="1200" dirty="0" err="1">
                <a:solidFill>
                  <a:srgbClr val="000000"/>
                </a:solidFill>
                <a:latin typeface="Consolas" panose="020B0609020204030204" pitchFamily="49" charset="0"/>
              </a:rPr>
              <a:t>CommandeShippedDate</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 </a:t>
            </a:r>
            <a:r>
              <a:rPr lang="en-US" sz="1200" dirty="0">
                <a:solidFill>
                  <a:srgbClr val="808080"/>
                </a:solidFill>
                <a:latin typeface="Consolas" panose="020B0609020204030204" pitchFamily="49" charset="0"/>
              </a:rPr>
              <a:t>&lt; </a:t>
            </a:r>
            <a:r>
              <a:rPr lang="en-US" sz="1200" dirty="0">
                <a:solidFill>
                  <a:srgbClr val="000000"/>
                </a:solidFill>
                <a:latin typeface="Consolas" panose="020B0609020204030204" pitchFamily="49" charset="0"/>
              </a:rPr>
              <a:t>5 </a:t>
            </a:r>
            <a:r>
              <a:rPr lang="en-US" sz="1200" dirty="0">
                <a:solidFill>
                  <a:srgbClr val="0000FF"/>
                </a:solidFill>
                <a:latin typeface="Consolas" panose="020B0609020204030204" pitchFamily="49" charset="0"/>
              </a:rPr>
              <a:t>THEN</a:t>
            </a:r>
            <a:r>
              <a:rPr lang="en-US" sz="1200" dirty="0">
                <a:solidFill>
                  <a:srgbClr val="000000"/>
                </a:solidFill>
                <a:latin typeface="Consolas" panose="020B0609020204030204" pitchFamily="49" charset="0"/>
              </a:rPr>
              <a:t> </a:t>
            </a:r>
            <a:r>
              <a:rPr lang="en-US" sz="1200" dirty="0">
                <a:solidFill>
                  <a:srgbClr val="FF0000"/>
                </a:solidFill>
                <a:latin typeface="Consolas" panose="020B0609020204030204" pitchFamily="49" charset="0"/>
              </a:rPr>
              <a:t>'Envoi </a:t>
            </a:r>
            <a:r>
              <a:rPr lang="en-US" sz="1200" dirty="0" err="1">
                <a:solidFill>
                  <a:srgbClr val="FF0000"/>
                </a:solidFill>
                <a:latin typeface="Consolas" panose="020B0609020204030204" pitchFamily="49" charset="0"/>
              </a:rPr>
              <a:t>rapide</a:t>
            </a:r>
            <a:r>
              <a:rPr lang="en-US" sz="1200" dirty="0">
                <a:solidFill>
                  <a:srgbClr val="FF0000"/>
                </a:solidFill>
                <a:latin typeface="Consolas" panose="020B0609020204030204" pitchFamily="49" charset="0"/>
              </a:rPr>
              <a:t>'</a:t>
            </a:r>
            <a:endParaRPr lang="en-US" sz="1200" dirty="0">
              <a:solidFill>
                <a:srgbClr val="000000"/>
              </a:solidFill>
              <a:latin typeface="Consolas" panose="020B0609020204030204" pitchFamily="49" charset="0"/>
            </a:endParaRPr>
          </a:p>
          <a:p>
            <a:r>
              <a:rPr lang="en-US" sz="1200" dirty="0">
                <a:solidFill>
                  <a:srgbClr val="0000FF"/>
                </a:solidFill>
                <a:latin typeface="Consolas" panose="020B0609020204030204" pitchFamily="49" charset="0"/>
              </a:rPr>
              <a:t>WHEN</a:t>
            </a:r>
            <a:r>
              <a:rPr lang="en-US" sz="1200" dirty="0">
                <a:solidFill>
                  <a:srgbClr val="000000"/>
                </a:solidFill>
                <a:latin typeface="Consolas" panose="020B0609020204030204" pitchFamily="49" charset="0"/>
              </a:rPr>
              <a:t> </a:t>
            </a:r>
            <a:r>
              <a:rPr lang="en-US" sz="1200" dirty="0">
                <a:solidFill>
                  <a:srgbClr val="FF00FF"/>
                </a:solidFill>
                <a:latin typeface="Consolas" panose="020B0609020204030204" pitchFamily="49" charset="0"/>
              </a:rPr>
              <a:t>DATEDIFF</a:t>
            </a:r>
            <a:r>
              <a:rPr lang="en-US" sz="1200" dirty="0">
                <a:solidFill>
                  <a:srgbClr val="808080"/>
                </a:solidFill>
                <a:latin typeface="Consolas" panose="020B0609020204030204" pitchFamily="49" charset="0"/>
              </a:rPr>
              <a:t>(</a:t>
            </a:r>
            <a:r>
              <a:rPr lang="en-US" sz="1200" dirty="0" err="1">
                <a:solidFill>
                  <a:srgbClr val="FF00FF"/>
                </a:solidFill>
                <a:latin typeface="Consolas" panose="020B0609020204030204" pitchFamily="49" charset="0"/>
              </a:rPr>
              <a:t>Day</a:t>
            </a:r>
            <a:r>
              <a:rPr lang="en-US" sz="1200" dirty="0" err="1">
                <a:solidFill>
                  <a:srgbClr val="808080"/>
                </a:solidFill>
                <a:latin typeface="Consolas" panose="020B0609020204030204" pitchFamily="49" charset="0"/>
              </a:rPr>
              <a:t>,</a:t>
            </a:r>
            <a:r>
              <a:rPr lang="en-US" sz="1200" dirty="0" err="1">
                <a:solidFill>
                  <a:srgbClr val="000000"/>
                </a:solidFill>
                <a:latin typeface="Consolas" panose="020B0609020204030204" pitchFamily="49" charset="0"/>
              </a:rPr>
              <a:t>cdedate</a:t>
            </a:r>
            <a:r>
              <a:rPr lang="en-US" sz="1200" dirty="0" err="1">
                <a:solidFill>
                  <a:srgbClr val="808080"/>
                </a:solidFill>
                <a:latin typeface="Consolas" panose="020B0609020204030204" pitchFamily="49" charset="0"/>
              </a:rPr>
              <a:t>,</a:t>
            </a:r>
            <a:r>
              <a:rPr lang="en-US" sz="1200" dirty="0" err="1">
                <a:solidFill>
                  <a:srgbClr val="000000"/>
                </a:solidFill>
                <a:latin typeface="Consolas" panose="020B0609020204030204" pitchFamily="49" charset="0"/>
              </a:rPr>
              <a:t>CommandeShippedDate</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 </a:t>
            </a:r>
            <a:r>
              <a:rPr lang="en-US" sz="1200" dirty="0">
                <a:solidFill>
                  <a:srgbClr val="808080"/>
                </a:solidFill>
                <a:latin typeface="Consolas" panose="020B0609020204030204" pitchFamily="49" charset="0"/>
              </a:rPr>
              <a:t>&lt; </a:t>
            </a:r>
            <a:r>
              <a:rPr lang="en-US" sz="1200" dirty="0">
                <a:solidFill>
                  <a:srgbClr val="000000"/>
                </a:solidFill>
                <a:latin typeface="Consolas" panose="020B0609020204030204" pitchFamily="49" charset="0"/>
              </a:rPr>
              <a:t>10 </a:t>
            </a:r>
            <a:r>
              <a:rPr lang="en-US" sz="1200" dirty="0">
                <a:solidFill>
                  <a:srgbClr val="0000FF"/>
                </a:solidFill>
                <a:latin typeface="Consolas" panose="020B0609020204030204" pitchFamily="49" charset="0"/>
              </a:rPr>
              <a:t>THEN</a:t>
            </a:r>
            <a:r>
              <a:rPr lang="en-US" sz="1200" dirty="0">
                <a:solidFill>
                  <a:srgbClr val="000000"/>
                </a:solidFill>
                <a:latin typeface="Consolas" panose="020B0609020204030204" pitchFamily="49" charset="0"/>
              </a:rPr>
              <a:t> </a:t>
            </a:r>
            <a:r>
              <a:rPr lang="en-US" sz="1200" dirty="0">
                <a:solidFill>
                  <a:srgbClr val="FF0000"/>
                </a:solidFill>
                <a:latin typeface="Consolas" panose="020B0609020204030204" pitchFamily="49" charset="0"/>
              </a:rPr>
              <a:t>'Envoi </a:t>
            </a:r>
            <a:r>
              <a:rPr lang="en-US" sz="1200" dirty="0" err="1">
                <a:solidFill>
                  <a:srgbClr val="FF0000"/>
                </a:solidFill>
                <a:latin typeface="Consolas" panose="020B0609020204030204" pitchFamily="49" charset="0"/>
              </a:rPr>
              <a:t>moyen</a:t>
            </a:r>
            <a:r>
              <a:rPr lang="en-US" sz="1200" dirty="0">
                <a:solidFill>
                  <a:srgbClr val="FF0000"/>
                </a:solidFill>
                <a:latin typeface="Consolas" panose="020B0609020204030204" pitchFamily="49" charset="0"/>
              </a:rPr>
              <a:t>'</a:t>
            </a:r>
            <a:endParaRPr lang="en-US" sz="1200" dirty="0">
              <a:solidFill>
                <a:srgbClr val="000000"/>
              </a:solidFill>
              <a:latin typeface="Consolas" panose="020B0609020204030204" pitchFamily="49" charset="0"/>
            </a:endParaRPr>
          </a:p>
          <a:p>
            <a:r>
              <a:rPr lang="fr-FR" sz="1200" dirty="0">
                <a:solidFill>
                  <a:srgbClr val="0000FF"/>
                </a:solidFill>
                <a:latin typeface="Consolas" panose="020B0609020204030204" pitchFamily="49" charset="0"/>
              </a:rPr>
              <a:t>ELSE</a:t>
            </a:r>
            <a:r>
              <a:rPr lang="fr-FR" sz="1200" dirty="0">
                <a:solidFill>
                  <a:srgbClr val="000000"/>
                </a:solidFill>
                <a:latin typeface="Consolas" panose="020B0609020204030204" pitchFamily="49" charset="0"/>
              </a:rPr>
              <a:t> </a:t>
            </a:r>
            <a:r>
              <a:rPr lang="fr-FR" sz="1200" dirty="0">
                <a:solidFill>
                  <a:srgbClr val="FF0000"/>
                </a:solidFill>
                <a:latin typeface="Consolas" panose="020B0609020204030204" pitchFamily="49" charset="0"/>
              </a:rPr>
              <a:t>'Envoi lent’</a:t>
            </a:r>
            <a:r>
              <a:rPr lang="fr-FR" sz="1200" dirty="0">
                <a:solidFill>
                  <a:srgbClr val="000000"/>
                </a:solidFill>
                <a:latin typeface="Consolas" panose="020B0609020204030204" pitchFamily="49" charset="0"/>
              </a:rPr>
              <a:t> </a:t>
            </a:r>
            <a:r>
              <a:rPr lang="fr-FR" sz="1200" dirty="0">
                <a:solidFill>
                  <a:srgbClr val="0000FF"/>
                </a:solidFill>
                <a:latin typeface="Consolas" panose="020B0609020204030204" pitchFamily="49" charset="0"/>
              </a:rPr>
              <a:t>END</a:t>
            </a:r>
            <a:endParaRPr lang="fr-FR" sz="1200" dirty="0"/>
          </a:p>
        </p:txBody>
      </p:sp>
      <p:sp>
        <p:nvSpPr>
          <p:cNvPr id="3" name="Espace réservé du numéro de diapositive 2">
            <a:extLst>
              <a:ext uri="{FF2B5EF4-FFF2-40B4-BE49-F238E27FC236}">
                <a16:creationId xmlns:a16="http://schemas.microsoft.com/office/drawing/2014/main" id="{50630258-9F3C-75B9-CA7A-EB11187E7829}"/>
              </a:ext>
            </a:extLst>
          </p:cNvPr>
          <p:cNvSpPr>
            <a:spLocks noGrp="1"/>
          </p:cNvSpPr>
          <p:nvPr>
            <p:ph type="sldNum" sz="quarter" idx="12"/>
          </p:nvPr>
        </p:nvSpPr>
        <p:spPr/>
        <p:txBody>
          <a:bodyPr/>
          <a:lstStyle/>
          <a:p>
            <a:fld id="{6587D2DD-EBBC-47E7-9E6A-8D97EC9AED78}" type="slidenum">
              <a:rPr lang="fr-FR" smtClean="0"/>
              <a:pPr/>
              <a:t>34</a:t>
            </a:fld>
            <a:endParaRPr lang="fr-F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CASE (Oracle)</a:t>
            </a:r>
          </a:p>
        </p:txBody>
      </p:sp>
      <p:sp>
        <p:nvSpPr>
          <p:cNvPr id="7" name="ZoneTexte 6">
            <a:extLst>
              <a:ext uri="{FF2B5EF4-FFF2-40B4-BE49-F238E27FC236}">
                <a16:creationId xmlns:a16="http://schemas.microsoft.com/office/drawing/2014/main" id="{66891F39-315E-48B4-8A94-14505BD27D88}"/>
              </a:ext>
            </a:extLst>
          </p:cNvPr>
          <p:cNvSpPr txBox="1"/>
          <p:nvPr/>
        </p:nvSpPr>
        <p:spPr>
          <a:xfrm>
            <a:off x="1043608" y="1628800"/>
            <a:ext cx="7893718" cy="4524315"/>
          </a:xfrm>
          <a:prstGeom prst="rect">
            <a:avLst/>
          </a:prstGeom>
          <a:noFill/>
        </p:spPr>
        <p:txBody>
          <a:bodyPr wrap="square">
            <a:spAutoFit/>
          </a:bodyPr>
          <a:lstStyle/>
          <a:p>
            <a:r>
              <a:rPr lang="fr-FR" sz="1800" dirty="0">
                <a:solidFill>
                  <a:srgbClr val="008000"/>
                </a:solidFill>
                <a:latin typeface="Consolas" panose="020B0609020204030204" pitchFamily="49" charset="0"/>
              </a:rPr>
              <a:t>-- On peut mettre autant de conditions sur autant de colonnes que l'on souhaite pour créer notre colonne conditionnelle :</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COUNT</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customerkey</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nombre</a:t>
            </a:r>
            <a:r>
              <a:rPr lang="en-US" sz="1800" dirty="0">
                <a:solidFill>
                  <a:srgbClr val="FF0000"/>
                </a:solidFill>
                <a:latin typeface="Consolas" panose="020B0609020204030204" pitchFamily="49" charset="0"/>
              </a:rPr>
              <a:t> de clients'</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CASE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gender </a:t>
            </a:r>
            <a:r>
              <a:rPr lang="en-US" sz="1800" dirty="0">
                <a:solidFill>
                  <a:srgbClr val="808080"/>
                </a:solidFill>
                <a:latin typeface="Consolas" panose="020B0609020204030204" pitchFamily="49" charset="0"/>
              </a:rPr>
              <a:t>IS</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NULL</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Entreprise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Gender</a:t>
            </a:r>
            <a:r>
              <a:rPr lang="en-US" sz="1800" dirty="0">
                <a:solidFill>
                  <a:srgbClr val="808080"/>
                </a:solidFill>
                <a:latin typeface="Consolas" panose="020B0609020204030204" pitchFamily="49" charset="0"/>
              </a:rPr>
              <a:t>=</a:t>
            </a:r>
            <a:r>
              <a:rPr lang="en-US" sz="1800" dirty="0">
                <a:solidFill>
                  <a:srgbClr val="FF0000"/>
                </a:solidFill>
                <a:latin typeface="Consolas" panose="020B0609020204030204" pitchFamily="49" charset="0"/>
              </a:rPr>
              <a:t>'M'</a:t>
            </a:r>
            <a:r>
              <a:rPr lang="en-US" sz="1800" dirty="0">
                <a:solidFill>
                  <a:srgbClr val="000000"/>
                </a:solidFill>
                <a:latin typeface="Consolas" panose="020B0609020204030204" pitchFamily="49" charset="0"/>
              </a:rPr>
              <a:t> </a:t>
            </a:r>
            <a:r>
              <a:rPr lang="en-US" sz="1800" u="sng" dirty="0">
                <a:solidFill>
                  <a:srgbClr val="808080"/>
                </a:solidFill>
                <a:latin typeface="Consolas" panose="020B0609020204030204" pitchFamily="49" charset="0"/>
              </a:rPr>
              <a:t>AND</a:t>
            </a:r>
            <a:r>
              <a:rPr lang="en-US" sz="1800" u="sng" dirty="0">
                <a:solidFill>
                  <a:srgbClr val="000000"/>
                </a:solidFill>
                <a:latin typeface="Consolas" panose="020B0609020204030204" pitchFamily="49" charset="0"/>
              </a:rPr>
              <a:t> </a:t>
            </a:r>
            <a:r>
              <a:rPr lang="en-US" sz="1800" u="sng" dirty="0" err="1">
                <a:solidFill>
                  <a:srgbClr val="000000"/>
                </a:solidFill>
                <a:latin typeface="Consolas" panose="020B0609020204030204" pitchFamily="49" charset="0"/>
              </a:rPr>
              <a:t>MaritalStatus</a:t>
            </a:r>
            <a:r>
              <a:rPr lang="en-US" sz="1800" u="sng" dirty="0">
                <a:solidFill>
                  <a:srgbClr val="808080"/>
                </a:solidFill>
                <a:latin typeface="Consolas" panose="020B0609020204030204" pitchFamily="49" charset="0"/>
              </a:rPr>
              <a:t>=</a:t>
            </a:r>
            <a:r>
              <a:rPr lang="en-US" sz="1800" u="sng" dirty="0">
                <a:solidFill>
                  <a:srgbClr val="FF0000"/>
                </a:solidFill>
                <a:latin typeface="Consolas" panose="020B0609020204030204" pitchFamily="49" charset="0"/>
              </a:rPr>
              <a:t>'M'</a:t>
            </a:r>
            <a:r>
              <a:rPr lang="en-US" sz="1800" u="sng"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'Homme </a:t>
            </a:r>
            <a:r>
              <a:rPr lang="en-US" sz="1800" dirty="0" err="1">
                <a:solidFill>
                  <a:srgbClr val="FF0000"/>
                </a:solidFill>
                <a:latin typeface="Consolas" panose="020B0609020204030204" pitchFamily="49" charset="0"/>
              </a:rPr>
              <a:t>marié</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Gender</a:t>
            </a:r>
            <a:r>
              <a:rPr lang="en-US" sz="1800" dirty="0">
                <a:solidFill>
                  <a:srgbClr val="808080"/>
                </a:solidFill>
                <a:latin typeface="Consolas" panose="020B0609020204030204" pitchFamily="49" charset="0"/>
              </a:rPr>
              <a:t>=</a:t>
            </a:r>
            <a:r>
              <a:rPr lang="en-US" sz="1800" dirty="0">
                <a:solidFill>
                  <a:srgbClr val="FF0000"/>
                </a:solidFill>
                <a:latin typeface="Consolas" panose="020B0609020204030204" pitchFamily="49" charset="0"/>
              </a:rPr>
              <a:t>'F'</a:t>
            </a:r>
            <a:r>
              <a:rPr lang="en-US" sz="1800" dirty="0">
                <a:solidFill>
                  <a:srgbClr val="000000"/>
                </a:solidFill>
                <a:latin typeface="Consolas" panose="020B0609020204030204" pitchFamily="49" charset="0"/>
              </a:rPr>
              <a:t> </a:t>
            </a:r>
            <a:r>
              <a:rPr lang="en-US" sz="1800" u="sng" dirty="0">
                <a:solidFill>
                  <a:srgbClr val="808080"/>
                </a:solidFill>
                <a:latin typeface="Consolas" panose="020B0609020204030204" pitchFamily="49" charset="0"/>
              </a:rPr>
              <a:t>AND</a:t>
            </a:r>
            <a:r>
              <a:rPr lang="en-US" sz="1800" u="sng" dirty="0">
                <a:solidFill>
                  <a:srgbClr val="000000"/>
                </a:solidFill>
                <a:latin typeface="Consolas" panose="020B0609020204030204" pitchFamily="49" charset="0"/>
              </a:rPr>
              <a:t> </a:t>
            </a:r>
            <a:r>
              <a:rPr lang="en-US" sz="1800" u="sng" dirty="0" err="1">
                <a:solidFill>
                  <a:srgbClr val="000000"/>
                </a:solidFill>
                <a:latin typeface="Consolas" panose="020B0609020204030204" pitchFamily="49" charset="0"/>
              </a:rPr>
              <a:t>MaritalStatus</a:t>
            </a:r>
            <a:r>
              <a:rPr lang="en-US" sz="1800" u="sng" dirty="0">
                <a:solidFill>
                  <a:srgbClr val="808080"/>
                </a:solidFill>
                <a:latin typeface="Consolas" panose="020B0609020204030204" pitchFamily="49" charset="0"/>
              </a:rPr>
              <a:t>=</a:t>
            </a:r>
            <a:r>
              <a:rPr lang="en-US" sz="1800" u="sng" dirty="0">
                <a:solidFill>
                  <a:srgbClr val="FF0000"/>
                </a:solidFill>
                <a:latin typeface="Consolas" panose="020B0609020204030204" pitchFamily="49" charset="0"/>
              </a:rPr>
              <a:t>'M'</a:t>
            </a:r>
            <a:r>
              <a:rPr lang="en-US" sz="1800" u="sng"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'Femme </a:t>
            </a:r>
            <a:r>
              <a:rPr lang="en-US" sz="1800" dirty="0" err="1">
                <a:solidFill>
                  <a:srgbClr val="FF0000"/>
                </a:solidFill>
                <a:latin typeface="Consolas" panose="020B0609020204030204" pitchFamily="49" charset="0"/>
              </a:rPr>
              <a:t>mariée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Gender</a:t>
            </a:r>
            <a:r>
              <a:rPr lang="en-US" sz="1800" dirty="0">
                <a:solidFill>
                  <a:srgbClr val="808080"/>
                </a:solidFill>
                <a:latin typeface="Consolas" panose="020B0609020204030204" pitchFamily="49" charset="0"/>
              </a:rPr>
              <a:t>=</a:t>
            </a:r>
            <a:r>
              <a:rPr lang="en-US" sz="1800" dirty="0">
                <a:solidFill>
                  <a:srgbClr val="FF0000"/>
                </a:solidFill>
                <a:latin typeface="Consolas" panose="020B0609020204030204" pitchFamily="49" charset="0"/>
              </a:rPr>
              <a:t>'M'</a:t>
            </a:r>
            <a:r>
              <a:rPr lang="en-US" sz="1800" dirty="0">
                <a:solidFill>
                  <a:srgbClr val="000000"/>
                </a:solidFill>
                <a:latin typeface="Consolas" panose="020B0609020204030204" pitchFamily="49" charset="0"/>
              </a:rPr>
              <a:t> </a:t>
            </a:r>
            <a:r>
              <a:rPr lang="en-US" sz="1800" u="sng" dirty="0">
                <a:solidFill>
                  <a:srgbClr val="808080"/>
                </a:solidFill>
                <a:latin typeface="Consolas" panose="020B0609020204030204" pitchFamily="49" charset="0"/>
              </a:rPr>
              <a:t>AND</a:t>
            </a:r>
            <a:r>
              <a:rPr lang="en-US" sz="1800" u="sng" dirty="0">
                <a:solidFill>
                  <a:srgbClr val="000000"/>
                </a:solidFill>
                <a:latin typeface="Consolas" panose="020B0609020204030204" pitchFamily="49" charset="0"/>
              </a:rPr>
              <a:t> </a:t>
            </a:r>
            <a:r>
              <a:rPr lang="en-US" sz="1800" u="sng" dirty="0" err="1">
                <a:solidFill>
                  <a:srgbClr val="000000"/>
                </a:solidFill>
                <a:latin typeface="Consolas" panose="020B0609020204030204" pitchFamily="49" charset="0"/>
              </a:rPr>
              <a:t>MaritalStatus</a:t>
            </a:r>
            <a:r>
              <a:rPr lang="en-US" sz="1800" u="sng" dirty="0">
                <a:solidFill>
                  <a:srgbClr val="808080"/>
                </a:solidFill>
                <a:latin typeface="Consolas" panose="020B0609020204030204" pitchFamily="49" charset="0"/>
              </a:rPr>
              <a:t>=</a:t>
            </a:r>
            <a:r>
              <a:rPr lang="en-US" sz="1800" u="sng" dirty="0">
                <a:solidFill>
                  <a:srgbClr val="FF0000"/>
                </a:solidFill>
                <a:latin typeface="Consolas" panose="020B0609020204030204" pitchFamily="49" charset="0"/>
              </a:rPr>
              <a:t>'S'</a:t>
            </a:r>
            <a:r>
              <a:rPr lang="en-US" sz="1800" u="sng"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'Homme 								</a:t>
            </a:r>
            <a:r>
              <a:rPr lang="en-US" sz="1800" dirty="0" err="1">
                <a:solidFill>
                  <a:srgbClr val="FF0000"/>
                </a:solidFill>
                <a:latin typeface="Consolas" panose="020B0609020204030204" pitchFamily="49" charset="0"/>
              </a:rPr>
              <a:t>célibataire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Gender</a:t>
            </a:r>
            <a:r>
              <a:rPr lang="en-US" sz="1800" dirty="0">
                <a:solidFill>
                  <a:srgbClr val="808080"/>
                </a:solidFill>
                <a:latin typeface="Consolas" panose="020B0609020204030204" pitchFamily="49" charset="0"/>
              </a:rPr>
              <a:t>=</a:t>
            </a:r>
            <a:r>
              <a:rPr lang="en-US" sz="1800" dirty="0">
                <a:solidFill>
                  <a:srgbClr val="FF0000"/>
                </a:solidFill>
                <a:latin typeface="Consolas" panose="020B0609020204030204" pitchFamily="49" charset="0"/>
              </a:rPr>
              <a:t>'F'</a:t>
            </a:r>
            <a:r>
              <a:rPr lang="en-US" sz="1800" dirty="0">
                <a:solidFill>
                  <a:srgbClr val="000000"/>
                </a:solidFill>
                <a:latin typeface="Consolas" panose="020B0609020204030204" pitchFamily="49" charset="0"/>
              </a:rPr>
              <a:t> </a:t>
            </a:r>
            <a:r>
              <a:rPr lang="en-US" sz="1800" u="sng" dirty="0">
                <a:solidFill>
                  <a:srgbClr val="808080"/>
                </a:solidFill>
                <a:latin typeface="Consolas" panose="020B0609020204030204" pitchFamily="49" charset="0"/>
              </a:rPr>
              <a:t>AND</a:t>
            </a:r>
            <a:r>
              <a:rPr lang="en-US" sz="1800" u="sng" dirty="0">
                <a:solidFill>
                  <a:srgbClr val="000000"/>
                </a:solidFill>
                <a:latin typeface="Consolas" panose="020B0609020204030204" pitchFamily="49" charset="0"/>
              </a:rPr>
              <a:t> </a:t>
            </a:r>
            <a:r>
              <a:rPr lang="en-US" sz="1800" u="sng" dirty="0" err="1">
                <a:solidFill>
                  <a:srgbClr val="000000"/>
                </a:solidFill>
                <a:latin typeface="Consolas" panose="020B0609020204030204" pitchFamily="49" charset="0"/>
              </a:rPr>
              <a:t>MaritalStatus</a:t>
            </a:r>
            <a:r>
              <a:rPr lang="en-US" sz="1800" u="sng" dirty="0">
                <a:solidFill>
                  <a:srgbClr val="808080"/>
                </a:solidFill>
                <a:latin typeface="Consolas" panose="020B0609020204030204" pitchFamily="49" charset="0"/>
              </a:rPr>
              <a:t>=</a:t>
            </a:r>
            <a:r>
              <a:rPr lang="en-US" sz="1800" u="sng" dirty="0">
                <a:solidFill>
                  <a:srgbClr val="FF0000"/>
                </a:solidFill>
                <a:latin typeface="Consolas" panose="020B0609020204030204" pitchFamily="49" charset="0"/>
              </a:rPr>
              <a:t>'S'</a:t>
            </a:r>
            <a:r>
              <a:rPr lang="en-US" sz="1800" u="sng"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'Femme 								</a:t>
            </a:r>
            <a:r>
              <a:rPr lang="en-US" sz="1800" dirty="0" err="1">
                <a:solidFill>
                  <a:srgbClr val="FF0000"/>
                </a:solidFill>
                <a:latin typeface="Consolas" panose="020B0609020204030204" pitchFamily="49" charset="0"/>
              </a:rPr>
              <a:t>célibataire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END</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'genre et situation familiale'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DimCustomer</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Gender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MaritalStatus</a:t>
            </a:r>
            <a:endParaRPr lang="fr-FR" dirty="0"/>
          </a:p>
        </p:txBody>
      </p:sp>
      <p:sp>
        <p:nvSpPr>
          <p:cNvPr id="3" name="Espace réservé du numéro de diapositive 2">
            <a:extLst>
              <a:ext uri="{FF2B5EF4-FFF2-40B4-BE49-F238E27FC236}">
                <a16:creationId xmlns:a16="http://schemas.microsoft.com/office/drawing/2014/main" id="{216B8E8C-9287-32BD-8458-02AEAA42A185}"/>
              </a:ext>
            </a:extLst>
          </p:cNvPr>
          <p:cNvSpPr>
            <a:spLocks noGrp="1"/>
          </p:cNvSpPr>
          <p:nvPr>
            <p:ph type="sldNum" sz="quarter" idx="12"/>
          </p:nvPr>
        </p:nvSpPr>
        <p:spPr/>
        <p:txBody>
          <a:bodyPr/>
          <a:lstStyle/>
          <a:p>
            <a:fld id="{6587D2DD-EBBC-47E7-9E6A-8D97EC9AED78}" type="slidenum">
              <a:rPr lang="fr-FR" smtClean="0"/>
              <a:pPr/>
              <a:t>35</a:t>
            </a:fld>
            <a:endParaRPr lang="fr-F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2627784" y="2708920"/>
            <a:ext cx="6400800" cy="2286000"/>
          </a:xfrm>
        </p:spPr>
        <p:txBody>
          <a:bodyPr>
            <a:normAutofit/>
          </a:bodyPr>
          <a:lstStyle/>
          <a:p>
            <a:r>
              <a:rPr lang="fr-FR" dirty="0"/>
              <a:t>Les calculs et fonctions intégrées</a:t>
            </a:r>
          </a:p>
        </p:txBody>
      </p:sp>
      <p:sp>
        <p:nvSpPr>
          <p:cNvPr id="6" name="Espace réservé du texte 5"/>
          <p:cNvSpPr>
            <a:spLocks noGrp="1"/>
          </p:cNvSpPr>
          <p:nvPr>
            <p:ph type="body" idx="1"/>
          </p:nvPr>
        </p:nvSpPr>
        <p:spPr/>
        <p:txBody>
          <a:bodyPr>
            <a:normAutofit/>
          </a:bodyPr>
          <a:lstStyle/>
          <a:p>
            <a:r>
              <a:rPr lang="fr-FR" sz="5000" b="1" dirty="0"/>
              <a:t>Langage SQL</a:t>
            </a:r>
          </a:p>
        </p:txBody>
      </p:sp>
      <p:sp>
        <p:nvSpPr>
          <p:cNvPr id="2" name="Espace réservé du numéro de diapositive 1">
            <a:extLst>
              <a:ext uri="{FF2B5EF4-FFF2-40B4-BE49-F238E27FC236}">
                <a16:creationId xmlns:a16="http://schemas.microsoft.com/office/drawing/2014/main" id="{AEAC020D-F587-BEB8-81C9-F8F8CF2648E2}"/>
              </a:ext>
            </a:extLst>
          </p:cNvPr>
          <p:cNvSpPr>
            <a:spLocks noGrp="1"/>
          </p:cNvSpPr>
          <p:nvPr>
            <p:ph type="sldNum" sz="quarter" idx="12"/>
          </p:nvPr>
        </p:nvSpPr>
        <p:spPr/>
        <p:txBody>
          <a:bodyPr/>
          <a:lstStyle/>
          <a:p>
            <a:fld id="{6587D2DD-EBBC-47E7-9E6A-8D97EC9AED78}" type="slidenum">
              <a:rPr lang="fr-FR" smtClean="0"/>
              <a:pPr/>
              <a:t>36</a:t>
            </a:fld>
            <a:endParaRPr lang="fr-F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Autofit/>
          </a:bodyPr>
          <a:lstStyle/>
          <a:p>
            <a:r>
              <a:rPr lang="fr-FR" sz="4000" b="1" dirty="0"/>
              <a:t>Les calculs / </a:t>
            </a:r>
            <a:br>
              <a:rPr lang="fr-FR" sz="4000" b="1" dirty="0"/>
            </a:br>
            <a:r>
              <a:rPr lang="fr-FR" sz="4000" b="1" dirty="0"/>
              <a:t>Fonctions intégrées</a:t>
            </a:r>
            <a:endParaRPr lang="fr-FR" sz="3000" dirty="0"/>
          </a:p>
        </p:txBody>
      </p:sp>
      <p:sp>
        <p:nvSpPr>
          <p:cNvPr id="5" name="Espace réservé du contenu 4"/>
          <p:cNvSpPr>
            <a:spLocks noGrp="1"/>
          </p:cNvSpPr>
          <p:nvPr>
            <p:ph idx="1"/>
          </p:nvPr>
        </p:nvSpPr>
        <p:spPr>
          <a:xfrm>
            <a:off x="1403648" y="2492896"/>
            <a:ext cx="5976664" cy="3168352"/>
          </a:xfrm>
        </p:spPr>
        <p:txBody>
          <a:bodyPr>
            <a:normAutofit/>
          </a:bodyPr>
          <a:lstStyle/>
          <a:p>
            <a:pPr algn="just">
              <a:spcBef>
                <a:spcPts val="1200"/>
              </a:spcBef>
              <a:buClr>
                <a:schemeClr val="tx2"/>
              </a:buClr>
            </a:pPr>
            <a:r>
              <a:rPr lang="fr-FR" sz="2600" dirty="0">
                <a:solidFill>
                  <a:schemeClr val="tx2"/>
                </a:solidFill>
              </a:rPr>
              <a:t>Calculs simples</a:t>
            </a:r>
          </a:p>
          <a:p>
            <a:pPr algn="just">
              <a:spcBef>
                <a:spcPts val="1200"/>
              </a:spcBef>
              <a:buClr>
                <a:schemeClr val="tx2"/>
              </a:buClr>
            </a:pPr>
            <a:r>
              <a:rPr lang="fr-FR" sz="2600" dirty="0">
                <a:solidFill>
                  <a:schemeClr val="tx2"/>
                </a:solidFill>
              </a:rPr>
              <a:t>Fonctions d’agrégations</a:t>
            </a:r>
          </a:p>
          <a:p>
            <a:pPr algn="just">
              <a:spcBef>
                <a:spcPts val="1200"/>
              </a:spcBef>
              <a:buClr>
                <a:schemeClr val="tx2"/>
              </a:buClr>
            </a:pPr>
            <a:r>
              <a:rPr lang="fr-FR" sz="2600" dirty="0">
                <a:solidFill>
                  <a:schemeClr val="tx2"/>
                </a:solidFill>
              </a:rPr>
              <a:t>Fonctions DATE</a:t>
            </a:r>
          </a:p>
          <a:p>
            <a:pPr algn="just">
              <a:spcBef>
                <a:spcPts val="1200"/>
              </a:spcBef>
              <a:buClr>
                <a:schemeClr val="tx2"/>
              </a:buClr>
            </a:pPr>
            <a:r>
              <a:rPr lang="fr-FR" sz="2600" dirty="0">
                <a:solidFill>
                  <a:schemeClr val="tx2"/>
                </a:solidFill>
              </a:rPr>
              <a:t>Fonctions TEXTE		</a:t>
            </a:r>
            <a:endParaRPr lang="fr-FR" sz="2000" dirty="0">
              <a:solidFill>
                <a:schemeClr val="tx2"/>
              </a:solidFill>
            </a:endParaRPr>
          </a:p>
          <a:p>
            <a:pPr algn="just">
              <a:spcBef>
                <a:spcPts val="1200"/>
              </a:spcBef>
              <a:buClr>
                <a:schemeClr val="tx2"/>
              </a:buClr>
            </a:pPr>
            <a:r>
              <a:rPr lang="fr-FR" sz="2600" dirty="0">
                <a:solidFill>
                  <a:schemeClr val="tx2"/>
                </a:solidFill>
              </a:rPr>
              <a:t>Fonctions CONVERT</a:t>
            </a:r>
            <a:r>
              <a:rPr lang="fr-FR" sz="2500" dirty="0">
                <a:solidFill>
                  <a:schemeClr val="tx2"/>
                </a:solidFill>
              </a:rPr>
              <a:t>		</a:t>
            </a:r>
          </a:p>
        </p:txBody>
      </p:sp>
      <p:sp>
        <p:nvSpPr>
          <p:cNvPr id="2" name="Espace réservé du numéro de diapositive 1">
            <a:extLst>
              <a:ext uri="{FF2B5EF4-FFF2-40B4-BE49-F238E27FC236}">
                <a16:creationId xmlns:a16="http://schemas.microsoft.com/office/drawing/2014/main" id="{398F85C5-7B3D-2DB2-A2E4-B9D092F7C2FC}"/>
              </a:ext>
            </a:extLst>
          </p:cNvPr>
          <p:cNvSpPr>
            <a:spLocks noGrp="1"/>
          </p:cNvSpPr>
          <p:nvPr>
            <p:ph type="sldNum" sz="quarter" idx="12"/>
          </p:nvPr>
        </p:nvSpPr>
        <p:spPr/>
        <p:txBody>
          <a:bodyPr/>
          <a:lstStyle/>
          <a:p>
            <a:fld id="{6587D2DD-EBBC-47E7-9E6A-8D97EC9AED78}" type="slidenum">
              <a:rPr lang="fr-FR" smtClean="0"/>
              <a:pPr/>
              <a:t>37</a:t>
            </a:fld>
            <a:endParaRPr lang="fr-F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435608" y="274638"/>
            <a:ext cx="7708392" cy="1143000"/>
          </a:xfrm>
        </p:spPr>
        <p:txBody>
          <a:bodyPr>
            <a:noAutofit/>
          </a:bodyPr>
          <a:lstStyle/>
          <a:p>
            <a:r>
              <a:rPr lang="fr-FR" sz="4000" b="1" dirty="0"/>
              <a:t>Les calculs / fonctions intégrées</a:t>
            </a:r>
            <a:br>
              <a:rPr lang="fr-FR" sz="4000" dirty="0"/>
            </a:br>
            <a:r>
              <a:rPr lang="fr-FR" sz="2400" dirty="0"/>
              <a:t>Champs calculé simple</a:t>
            </a:r>
            <a:endParaRPr lang="fr-FR" sz="3000" dirty="0"/>
          </a:p>
        </p:txBody>
      </p:sp>
      <p:sp>
        <p:nvSpPr>
          <p:cNvPr id="9" name="ZoneTexte 8">
            <a:extLst>
              <a:ext uri="{FF2B5EF4-FFF2-40B4-BE49-F238E27FC236}">
                <a16:creationId xmlns:a16="http://schemas.microsoft.com/office/drawing/2014/main" id="{98C76083-151A-4249-BD86-75C848CE60BE}"/>
              </a:ext>
            </a:extLst>
          </p:cNvPr>
          <p:cNvSpPr txBox="1"/>
          <p:nvPr/>
        </p:nvSpPr>
        <p:spPr>
          <a:xfrm>
            <a:off x="1547664" y="1628800"/>
            <a:ext cx="6840760" cy="2308324"/>
          </a:xfrm>
          <a:prstGeom prst="rect">
            <a:avLst/>
          </a:prstGeom>
          <a:noFill/>
        </p:spPr>
        <p:txBody>
          <a:bodyPr wrap="square">
            <a:spAutoFit/>
          </a:bodyPr>
          <a:lstStyle/>
          <a:p>
            <a:r>
              <a:rPr lang="fr-FR" sz="1800" dirty="0">
                <a:solidFill>
                  <a:schemeClr val="accent2"/>
                </a:solidFill>
                <a:latin typeface="Consolas" panose="020B0609020204030204" pitchFamily="49" charset="0"/>
              </a:rPr>
              <a:t>-- Possibilité de faire des soustractions, multiplications et divisions assez facilement :</a:t>
            </a:r>
          </a:p>
          <a:p>
            <a:endParaRPr lang="fr-FR" sz="1800" dirty="0">
              <a:solidFill>
                <a:srgbClr val="0000FF"/>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top</a:t>
            </a:r>
            <a:r>
              <a:rPr lang="fr-FR" sz="1800" dirty="0">
                <a:solidFill>
                  <a:srgbClr val="000000"/>
                </a:solidFill>
                <a:latin typeface="Consolas" panose="020B0609020204030204" pitchFamily="49" charset="0"/>
              </a:rPr>
              <a:t> 10</a:t>
            </a:r>
          </a:p>
          <a:p>
            <a:r>
              <a:rPr lang="fr-FR" sz="1800" dirty="0" err="1">
                <a:solidFill>
                  <a:srgbClr val="000000"/>
                </a:solidFill>
                <a:latin typeface="Consolas" panose="020B0609020204030204" pitchFamily="49" charset="0"/>
              </a:rPr>
              <a:t>SalesAmount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'vente'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DiscountAmount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'remise'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en-US" sz="1800" dirty="0" err="1">
                <a:solidFill>
                  <a:srgbClr val="000000"/>
                </a:solidFill>
                <a:latin typeface="Consolas" panose="020B0609020204030204" pitchFamily="49" charset="0"/>
              </a:rPr>
              <a:t>SalesAmount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DiscountAmount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'hors remise'</a:t>
            </a:r>
            <a:endParaRPr lang="en-US"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FactOnlineSales</a:t>
            </a:r>
            <a:endParaRPr lang="fr-FR" dirty="0"/>
          </a:p>
        </p:txBody>
      </p:sp>
      <p:graphicFrame>
        <p:nvGraphicFramePr>
          <p:cNvPr id="11" name="Tableau 10">
            <a:extLst>
              <a:ext uri="{FF2B5EF4-FFF2-40B4-BE49-F238E27FC236}">
                <a16:creationId xmlns:a16="http://schemas.microsoft.com/office/drawing/2014/main" id="{E9862086-7E95-487F-960A-9620C546B6FE}"/>
              </a:ext>
            </a:extLst>
          </p:cNvPr>
          <p:cNvGraphicFramePr>
            <a:graphicFrameLocks noGrp="1"/>
          </p:cNvGraphicFramePr>
          <p:nvPr/>
        </p:nvGraphicFramePr>
        <p:xfrm>
          <a:off x="3707904" y="4227372"/>
          <a:ext cx="2286000" cy="2095500"/>
        </p:xfrm>
        <a:graphic>
          <a:graphicData uri="http://schemas.openxmlformats.org/drawingml/2006/table">
            <a:tbl>
              <a:tblPr>
                <a:tableStyleId>{5C22544A-7EE6-4342-B048-85BDC9FD1C3A}</a:tableStyleId>
              </a:tblPr>
              <a:tblGrid>
                <a:gridCol w="762000">
                  <a:extLst>
                    <a:ext uri="{9D8B030D-6E8A-4147-A177-3AD203B41FA5}">
                      <a16:colId xmlns:a16="http://schemas.microsoft.com/office/drawing/2014/main" val="1634027396"/>
                    </a:ext>
                  </a:extLst>
                </a:gridCol>
                <a:gridCol w="762000">
                  <a:extLst>
                    <a:ext uri="{9D8B030D-6E8A-4147-A177-3AD203B41FA5}">
                      <a16:colId xmlns:a16="http://schemas.microsoft.com/office/drawing/2014/main" val="1583280667"/>
                    </a:ext>
                  </a:extLst>
                </a:gridCol>
                <a:gridCol w="762000">
                  <a:extLst>
                    <a:ext uri="{9D8B030D-6E8A-4147-A177-3AD203B41FA5}">
                      <a16:colId xmlns:a16="http://schemas.microsoft.com/office/drawing/2014/main" val="2741144379"/>
                    </a:ext>
                  </a:extLst>
                </a:gridCol>
              </a:tblGrid>
              <a:tr h="190500">
                <a:tc>
                  <a:txBody>
                    <a:bodyPr/>
                    <a:lstStyle/>
                    <a:p>
                      <a:pPr algn="ctr" fontAlgn="ctr"/>
                      <a:r>
                        <a:rPr lang="fr-FR" sz="1100" u="none" strike="noStrike" dirty="0">
                          <a:effectLst/>
                        </a:rPr>
                        <a:t>vente</a:t>
                      </a:r>
                      <a:endParaRPr lang="fr-FR"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fr-FR" sz="1100" u="none" strike="noStrike" dirty="0">
                          <a:effectLst/>
                        </a:rPr>
                        <a:t>remise</a:t>
                      </a:r>
                      <a:endParaRPr lang="fr-FR"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fr-FR" sz="1100" u="none" strike="noStrike" dirty="0">
                          <a:effectLst/>
                        </a:rPr>
                        <a:t>hors remise</a:t>
                      </a:r>
                      <a:endParaRPr lang="fr-FR" sz="11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06210667"/>
                  </a:ext>
                </a:extLst>
              </a:tr>
              <a:tr h="190500">
                <a:tc>
                  <a:txBody>
                    <a:bodyPr/>
                    <a:lstStyle/>
                    <a:p>
                      <a:pPr algn="r" fontAlgn="b"/>
                      <a:r>
                        <a:rPr lang="fr-FR" sz="1100" u="none" strike="noStrike" dirty="0">
                          <a:effectLst/>
                        </a:rPr>
                        <a:t>10,36</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2,59</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7,77</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57100530"/>
                  </a:ext>
                </a:extLst>
              </a:tr>
              <a:tr h="190500">
                <a:tc>
                  <a:txBody>
                    <a:bodyPr/>
                    <a:lstStyle/>
                    <a:p>
                      <a:pPr algn="r" fontAlgn="b"/>
                      <a:r>
                        <a:rPr lang="fr-FR" sz="1100" u="none" strike="noStrike" dirty="0">
                          <a:effectLst/>
                        </a:rPr>
                        <a:t>3,984</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0,996</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2,988</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83511345"/>
                  </a:ext>
                </a:extLst>
              </a:tr>
              <a:tr h="190500">
                <a:tc>
                  <a:txBody>
                    <a:bodyPr/>
                    <a:lstStyle/>
                    <a:p>
                      <a:pPr algn="r" fontAlgn="b"/>
                      <a:r>
                        <a:rPr lang="fr-FR" sz="1100" u="none" strike="noStrike" dirty="0">
                          <a:effectLst/>
                        </a:rPr>
                        <a:t>39,968</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9,992</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29,976</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8969170"/>
                  </a:ext>
                </a:extLst>
              </a:tr>
              <a:tr h="190500">
                <a:tc>
                  <a:txBody>
                    <a:bodyPr/>
                    <a:lstStyle/>
                    <a:p>
                      <a:pPr algn="r" fontAlgn="b"/>
                      <a:r>
                        <a:rPr lang="fr-FR" sz="1100" u="none" strike="noStrike" dirty="0">
                          <a:effectLst/>
                        </a:rPr>
                        <a:t>23,992</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5,998</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17,994</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43575910"/>
                  </a:ext>
                </a:extLst>
              </a:tr>
              <a:tr h="190500">
                <a:tc>
                  <a:txBody>
                    <a:bodyPr/>
                    <a:lstStyle/>
                    <a:p>
                      <a:pPr algn="r" fontAlgn="b"/>
                      <a:r>
                        <a:rPr lang="fr-FR" sz="1100" u="none" strike="noStrike" dirty="0">
                          <a:effectLst/>
                        </a:rPr>
                        <a:t>207,992</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51,998</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155,994</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36362065"/>
                  </a:ext>
                </a:extLst>
              </a:tr>
              <a:tr h="190500">
                <a:tc>
                  <a:txBody>
                    <a:bodyPr/>
                    <a:lstStyle/>
                    <a:p>
                      <a:pPr algn="r" fontAlgn="b"/>
                      <a:r>
                        <a:rPr lang="fr-FR" sz="1100" u="none" strike="noStrike" dirty="0">
                          <a:effectLst/>
                        </a:rPr>
                        <a:t>319,2</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79,8</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239,4</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6035245"/>
                  </a:ext>
                </a:extLst>
              </a:tr>
              <a:tr h="190500">
                <a:tc>
                  <a:txBody>
                    <a:bodyPr/>
                    <a:lstStyle/>
                    <a:p>
                      <a:pPr algn="r" fontAlgn="b"/>
                      <a:r>
                        <a:rPr lang="fr-FR" sz="1100" u="none" strike="noStrike" dirty="0">
                          <a:effectLst/>
                        </a:rPr>
                        <a:t>3,792</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0,948</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2,844</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39662121"/>
                  </a:ext>
                </a:extLst>
              </a:tr>
              <a:tr h="190500">
                <a:tc>
                  <a:txBody>
                    <a:bodyPr/>
                    <a:lstStyle/>
                    <a:p>
                      <a:pPr algn="r" fontAlgn="b"/>
                      <a:r>
                        <a:rPr lang="fr-FR" sz="1100" u="none" strike="noStrike" dirty="0">
                          <a:effectLst/>
                        </a:rPr>
                        <a:t>0</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0,948</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-0,948</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68628849"/>
                  </a:ext>
                </a:extLst>
              </a:tr>
              <a:tr h="190500">
                <a:tc>
                  <a:txBody>
                    <a:bodyPr/>
                    <a:lstStyle/>
                    <a:p>
                      <a:pPr algn="r" fontAlgn="b"/>
                      <a:r>
                        <a:rPr lang="fr-FR" sz="1100" u="none" strike="noStrike" dirty="0">
                          <a:effectLst/>
                        </a:rPr>
                        <a:t>166,4</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41,6</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124,8</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88272135"/>
                  </a:ext>
                </a:extLst>
              </a:tr>
              <a:tr h="190500">
                <a:tc>
                  <a:txBody>
                    <a:bodyPr/>
                    <a:lstStyle/>
                    <a:p>
                      <a:pPr algn="r" fontAlgn="b"/>
                      <a:r>
                        <a:rPr lang="fr-FR" sz="1100" u="none" strike="noStrike">
                          <a:effectLst/>
                        </a:rPr>
                        <a:t>0</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41,6</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-41,6</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56944616"/>
                  </a:ext>
                </a:extLst>
              </a:tr>
            </a:tbl>
          </a:graphicData>
        </a:graphic>
      </p:graphicFrame>
      <p:sp>
        <p:nvSpPr>
          <p:cNvPr id="2" name="Espace réservé du numéro de diapositive 1">
            <a:extLst>
              <a:ext uri="{FF2B5EF4-FFF2-40B4-BE49-F238E27FC236}">
                <a16:creationId xmlns:a16="http://schemas.microsoft.com/office/drawing/2014/main" id="{0E5CBC80-3117-ABEB-FEA0-F81D2B3BDE63}"/>
              </a:ext>
            </a:extLst>
          </p:cNvPr>
          <p:cNvSpPr>
            <a:spLocks noGrp="1"/>
          </p:cNvSpPr>
          <p:nvPr>
            <p:ph type="sldNum" sz="quarter" idx="12"/>
          </p:nvPr>
        </p:nvSpPr>
        <p:spPr/>
        <p:txBody>
          <a:bodyPr/>
          <a:lstStyle/>
          <a:p>
            <a:fld id="{6587D2DD-EBBC-47E7-9E6A-8D97EC9AED78}" type="slidenum">
              <a:rPr lang="fr-FR" smtClean="0"/>
              <a:pPr/>
              <a:t>38</a:t>
            </a:fld>
            <a:endParaRPr lang="fr-F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435608" y="274638"/>
            <a:ext cx="7708392" cy="1143000"/>
          </a:xfrm>
        </p:spPr>
        <p:txBody>
          <a:bodyPr>
            <a:noAutofit/>
          </a:bodyPr>
          <a:lstStyle/>
          <a:p>
            <a:r>
              <a:rPr lang="fr-FR" sz="4000" b="1" dirty="0"/>
              <a:t>Les calculs / fonctions intégrées</a:t>
            </a:r>
            <a:br>
              <a:rPr lang="fr-FR" sz="4000" dirty="0"/>
            </a:br>
            <a:r>
              <a:rPr lang="fr-FR" sz="2400" dirty="0"/>
              <a:t>Les fonctions d’agrégations</a:t>
            </a:r>
            <a:endParaRPr lang="fr-FR" sz="3000" dirty="0"/>
          </a:p>
        </p:txBody>
      </p:sp>
      <p:sp>
        <p:nvSpPr>
          <p:cNvPr id="7" name="Espace réservé du contenu 2"/>
          <p:cNvSpPr txBox="1">
            <a:spLocks/>
          </p:cNvSpPr>
          <p:nvPr/>
        </p:nvSpPr>
        <p:spPr>
          <a:xfrm>
            <a:off x="1046573" y="1556792"/>
            <a:ext cx="7598137" cy="1656184"/>
          </a:xfrm>
          <a:prstGeom prst="rect">
            <a:avLst/>
          </a:prstGeom>
        </p:spPr>
        <p:txBody>
          <a:bodyPr>
            <a:normAutofit/>
          </a:bodyPr>
          <a:lstStyle/>
          <a:p>
            <a:pPr marL="0" marR="0" lvl="0" indent="0" algn="l" defTabSz="914400" rtl="0" eaLnBrk="1" fontAlgn="auto" latinLnBrk="0" hangingPunct="1">
              <a:lnSpc>
                <a:spcPct val="100000"/>
              </a:lnSpc>
              <a:spcBef>
                <a:spcPts val="600"/>
              </a:spcBef>
              <a:spcAft>
                <a:spcPts val="0"/>
              </a:spcAft>
              <a:buClr>
                <a:schemeClr val="accent1"/>
              </a:buClr>
              <a:buSzPct val="80000"/>
              <a:buFont typeface="Wingdings 2"/>
              <a:buNone/>
              <a:tabLst/>
              <a:defRPr/>
            </a:pPr>
            <a:r>
              <a:rPr kumimoji="0" lang="fr-FR" sz="1900" b="0" i="0" u="none" strike="noStrike" kern="1200" cap="none" spc="0" normalizeH="0" baseline="0" noProof="0" dirty="0">
                <a:ln>
                  <a:noFill/>
                </a:ln>
                <a:solidFill>
                  <a:schemeClr val="tx1"/>
                </a:solidFill>
                <a:effectLst/>
                <a:uLnTx/>
                <a:uFillTx/>
                <a:latin typeface="+mn-lt"/>
                <a:ea typeface="+mn-ea"/>
                <a:cs typeface="+mn-cs"/>
              </a:rPr>
              <a:t>Les instructions d'agrégation permettent des opérations comme le comptage ou les sommes.</a:t>
            </a:r>
          </a:p>
          <a:p>
            <a:pPr marL="0" marR="0" lvl="0" indent="0" algn="l" defTabSz="914400" rtl="0" eaLnBrk="1" fontAlgn="auto" latinLnBrk="0" hangingPunct="1">
              <a:lnSpc>
                <a:spcPct val="100000"/>
              </a:lnSpc>
              <a:spcBef>
                <a:spcPts val="600"/>
              </a:spcBef>
              <a:spcAft>
                <a:spcPts val="0"/>
              </a:spcAft>
              <a:buClr>
                <a:schemeClr val="accent1"/>
              </a:buClr>
              <a:buSzPct val="80000"/>
              <a:buFont typeface="Wingdings 2"/>
              <a:buNone/>
              <a:tabLst/>
              <a:defRPr/>
            </a:pPr>
            <a:r>
              <a:rPr kumimoji="0" lang="fr-FR" sz="1900" b="0" i="0" u="none" strike="noStrike" kern="1200" cap="none" spc="0" normalizeH="0" baseline="0" noProof="0" dirty="0">
                <a:ln>
                  <a:noFill/>
                </a:ln>
                <a:solidFill>
                  <a:schemeClr val="tx1"/>
                </a:solidFill>
                <a:effectLst/>
                <a:uLnTx/>
                <a:uFillTx/>
                <a:latin typeface="+mn-lt"/>
                <a:ea typeface="+mn-ea"/>
                <a:cs typeface="+mn-cs"/>
              </a:rPr>
              <a:t>Les principales fonctions d'agrégation sont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fr-FR" sz="1900" b="0" i="0" u="none" strike="noStrike" kern="1200" cap="none" spc="0" normalizeH="0" baseline="0" noProof="0" dirty="0">
                <a:ln>
                  <a:noFill/>
                </a:ln>
                <a:solidFill>
                  <a:schemeClr val="tx1"/>
                </a:solidFill>
                <a:effectLst/>
                <a:uLnTx/>
                <a:uFillTx/>
                <a:latin typeface="+mn-lt"/>
                <a:ea typeface="+mn-ea"/>
                <a:cs typeface="+mn-cs"/>
              </a:rPr>
              <a:t>AVG(&lt;champs&gt;), COUNT(&lt;champs&gt;), SUM (&lt;champs&gt;), MIN et MAX.</a:t>
            </a:r>
          </a:p>
          <a:p>
            <a:pPr marL="0" marR="0" lvl="0" indent="0" algn="l" defTabSz="914400" rtl="0" eaLnBrk="1" fontAlgn="auto" latinLnBrk="0" hangingPunct="1">
              <a:lnSpc>
                <a:spcPct val="100000"/>
              </a:lnSpc>
              <a:spcBef>
                <a:spcPts val="600"/>
              </a:spcBef>
              <a:spcAft>
                <a:spcPts val="0"/>
              </a:spcAft>
              <a:buClr>
                <a:schemeClr val="accent1"/>
              </a:buClr>
              <a:buSzPct val="80000"/>
              <a:buFont typeface="Wingdings 2"/>
              <a:buNone/>
              <a:tabLst/>
              <a:defRPr/>
            </a:pPr>
            <a:endParaRPr kumimoji="0" lang="fr-FR"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ZoneTexte 7">
            <a:extLst>
              <a:ext uri="{FF2B5EF4-FFF2-40B4-BE49-F238E27FC236}">
                <a16:creationId xmlns:a16="http://schemas.microsoft.com/office/drawing/2014/main" id="{6D68DE13-08A7-4B00-A55B-3608AB8E62E2}"/>
              </a:ext>
            </a:extLst>
          </p:cNvPr>
          <p:cNvSpPr txBox="1"/>
          <p:nvPr/>
        </p:nvSpPr>
        <p:spPr>
          <a:xfrm>
            <a:off x="1300792" y="2996952"/>
            <a:ext cx="7312856" cy="3693319"/>
          </a:xfrm>
          <a:prstGeom prst="rect">
            <a:avLst/>
          </a:prstGeom>
          <a:noFill/>
        </p:spPr>
        <p:txBody>
          <a:bodyPr wrap="square">
            <a:spAutoFit/>
          </a:bodyPr>
          <a:lstStyle/>
          <a:p>
            <a:r>
              <a:rPr lang="fr-FR" sz="1800" dirty="0">
                <a:solidFill>
                  <a:srgbClr val="008000"/>
                </a:solidFill>
                <a:latin typeface="Consolas" panose="020B0609020204030204" pitchFamily="49" charset="0"/>
              </a:rPr>
              <a:t>-- nombres de commandes passées en 2004</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2004</a:t>
            </a: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Le poids moyen des commandes par ville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AVG</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CommandePoids</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'Moy </a:t>
            </a:r>
            <a:r>
              <a:rPr lang="en-US" sz="1800" dirty="0" err="1">
                <a:solidFill>
                  <a:srgbClr val="FF0000"/>
                </a:solidFill>
                <a:latin typeface="Consolas" panose="020B0609020204030204" pitchFamily="49" charset="0"/>
              </a:rPr>
              <a:t>poids</a:t>
            </a:r>
            <a:r>
              <a:rPr lang="en-US" sz="1800" dirty="0">
                <a:solidFill>
                  <a:srgbClr val="FF0000"/>
                </a:solidFill>
                <a:latin typeface="Consolas" panose="020B0609020204030204" pitchFamily="49" charset="0"/>
              </a:rPr>
              <a:t>'</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ShipCity</a:t>
            </a:r>
            <a:endParaRPr lang="en-US"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ShipCity</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Chiffre d'affaires global</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SUM</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Qte_vente</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PU_Vente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CA</a:t>
            </a: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T_DetaillerCommande</a:t>
            </a:r>
            <a:endParaRPr lang="fr-FR" dirty="0"/>
          </a:p>
        </p:txBody>
      </p:sp>
      <p:sp>
        <p:nvSpPr>
          <p:cNvPr id="2" name="Espace réservé du numéro de diapositive 1">
            <a:extLst>
              <a:ext uri="{FF2B5EF4-FFF2-40B4-BE49-F238E27FC236}">
                <a16:creationId xmlns:a16="http://schemas.microsoft.com/office/drawing/2014/main" id="{E9F89E17-1088-7067-28F9-1AB4C73F19D9}"/>
              </a:ext>
            </a:extLst>
          </p:cNvPr>
          <p:cNvSpPr>
            <a:spLocks noGrp="1"/>
          </p:cNvSpPr>
          <p:nvPr>
            <p:ph type="sldNum" sz="quarter" idx="12"/>
          </p:nvPr>
        </p:nvSpPr>
        <p:spPr/>
        <p:txBody>
          <a:bodyPr/>
          <a:lstStyle/>
          <a:p>
            <a:fld id="{6587D2DD-EBBC-47E7-9E6A-8D97EC9AED78}" type="slidenum">
              <a:rPr lang="fr-FR" smtClean="0"/>
              <a:pPr/>
              <a:t>39</a:t>
            </a:fld>
            <a:endParaRPr lang="fr-F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Autofit/>
          </a:bodyPr>
          <a:lstStyle/>
          <a:p>
            <a:r>
              <a:rPr lang="fr-FR" sz="4000" b="1" dirty="0"/>
              <a:t>Langage SQL </a:t>
            </a:r>
            <a:br>
              <a:rPr lang="fr-FR" sz="3600" b="1" dirty="0"/>
            </a:br>
            <a:r>
              <a:rPr lang="fr-FR" sz="3000" dirty="0"/>
              <a:t>Objectif de la formation</a:t>
            </a:r>
          </a:p>
        </p:txBody>
      </p:sp>
      <p:sp>
        <p:nvSpPr>
          <p:cNvPr id="5" name="Espace réservé du contenu 4"/>
          <p:cNvSpPr>
            <a:spLocks noGrp="1"/>
          </p:cNvSpPr>
          <p:nvPr>
            <p:ph idx="1"/>
          </p:nvPr>
        </p:nvSpPr>
        <p:spPr>
          <a:xfrm>
            <a:off x="1475656" y="1700808"/>
            <a:ext cx="7498080" cy="4800600"/>
          </a:xfrm>
        </p:spPr>
        <p:txBody>
          <a:bodyPr>
            <a:normAutofit/>
          </a:bodyPr>
          <a:lstStyle/>
          <a:p>
            <a:pPr algn="just">
              <a:spcBef>
                <a:spcPts val="1200"/>
              </a:spcBef>
              <a:buClr>
                <a:schemeClr val="tx2"/>
              </a:buClr>
            </a:pPr>
            <a:r>
              <a:rPr lang="fr-FR" sz="2500" dirty="0">
                <a:solidFill>
                  <a:schemeClr val="tx2"/>
                </a:solidFill>
              </a:rPr>
              <a:t>Comprendre le principe et le contenu d'une base de données relationnelle</a:t>
            </a:r>
          </a:p>
          <a:p>
            <a:pPr algn="just">
              <a:spcBef>
                <a:spcPts val="1200"/>
              </a:spcBef>
              <a:buClr>
                <a:schemeClr val="tx2"/>
              </a:buClr>
            </a:pPr>
            <a:r>
              <a:rPr lang="fr-FR" sz="2500" dirty="0">
                <a:solidFill>
                  <a:schemeClr val="tx2"/>
                </a:solidFill>
              </a:rPr>
              <a:t>Créer des requêtes pour extraire des données suivant différents critères</a:t>
            </a:r>
          </a:p>
          <a:p>
            <a:pPr algn="just">
              <a:spcBef>
                <a:spcPts val="1200"/>
              </a:spcBef>
              <a:buClr>
                <a:schemeClr val="tx2"/>
              </a:buClr>
            </a:pPr>
            <a:r>
              <a:rPr lang="fr-FR" sz="2500" dirty="0">
                <a:solidFill>
                  <a:schemeClr val="tx2"/>
                </a:solidFill>
              </a:rPr>
              <a:t>Utiliser des calculs simples et des agrégations de données</a:t>
            </a:r>
          </a:p>
          <a:p>
            <a:pPr algn="just">
              <a:spcBef>
                <a:spcPts val="1200"/>
              </a:spcBef>
              <a:buClr>
                <a:schemeClr val="tx2"/>
              </a:buClr>
            </a:pPr>
            <a:r>
              <a:rPr lang="fr-FR" sz="2500" dirty="0">
                <a:solidFill>
                  <a:schemeClr val="tx2"/>
                </a:solidFill>
              </a:rPr>
              <a:t>Réaliser des requêtes avec des jointures, pour restituer les informations de plusieurs tables</a:t>
            </a:r>
          </a:p>
          <a:p>
            <a:pPr algn="just">
              <a:spcBef>
                <a:spcPts val="1200"/>
              </a:spcBef>
              <a:buClr>
                <a:schemeClr val="tx2"/>
              </a:buClr>
            </a:pPr>
            <a:r>
              <a:rPr lang="fr-FR" sz="2500" dirty="0">
                <a:solidFill>
                  <a:schemeClr val="tx2"/>
                </a:solidFill>
              </a:rPr>
              <a:t>Combiner les résultats de plusieurs requêtes</a:t>
            </a:r>
          </a:p>
        </p:txBody>
      </p:sp>
      <p:sp>
        <p:nvSpPr>
          <p:cNvPr id="2" name="Espace réservé du numéro de diapositive 1">
            <a:extLst>
              <a:ext uri="{FF2B5EF4-FFF2-40B4-BE49-F238E27FC236}">
                <a16:creationId xmlns:a16="http://schemas.microsoft.com/office/drawing/2014/main" id="{FA947113-46E7-8F73-8FF1-5658011B8D88}"/>
              </a:ext>
            </a:extLst>
          </p:cNvPr>
          <p:cNvSpPr>
            <a:spLocks noGrp="1"/>
          </p:cNvSpPr>
          <p:nvPr>
            <p:ph type="sldNum" sz="quarter" idx="12"/>
          </p:nvPr>
        </p:nvSpPr>
        <p:spPr/>
        <p:txBody>
          <a:bodyPr/>
          <a:lstStyle/>
          <a:p>
            <a:fld id="{6587D2DD-EBBC-47E7-9E6A-8D97EC9AED78}" type="slidenum">
              <a:rPr lang="fr-FR" smtClean="0"/>
              <a:pPr/>
              <a:t>4</a:t>
            </a:fld>
            <a:endParaRPr lang="fr-F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435608" y="274638"/>
            <a:ext cx="7708392" cy="1282154"/>
          </a:xfrm>
        </p:spPr>
        <p:txBody>
          <a:bodyPr>
            <a:noAutofit/>
          </a:bodyPr>
          <a:lstStyle/>
          <a:p>
            <a:r>
              <a:rPr lang="fr-FR" sz="4000" b="1" dirty="0"/>
              <a:t>Les calculs / fonctions intégrées</a:t>
            </a:r>
            <a:br>
              <a:rPr lang="fr-FR" sz="4000" dirty="0"/>
            </a:br>
            <a:r>
              <a:rPr lang="fr-FR" sz="2400" dirty="0"/>
              <a:t>Les fonctions d’agrégations</a:t>
            </a:r>
            <a:br>
              <a:rPr lang="fr-FR" sz="2400" dirty="0"/>
            </a:br>
            <a:r>
              <a:rPr lang="fr-FR" sz="2000" dirty="0"/>
              <a:t>GROUP BY  ou La clause OVER (partition </a:t>
            </a:r>
            <a:r>
              <a:rPr lang="fr-FR" sz="2000" dirty="0" err="1"/>
              <a:t>order</a:t>
            </a:r>
            <a:r>
              <a:rPr lang="fr-FR" sz="2000" dirty="0"/>
              <a:t> by)</a:t>
            </a:r>
          </a:p>
        </p:txBody>
      </p:sp>
      <p:sp>
        <p:nvSpPr>
          <p:cNvPr id="8" name="ZoneTexte 7"/>
          <p:cNvSpPr txBox="1"/>
          <p:nvPr/>
        </p:nvSpPr>
        <p:spPr>
          <a:xfrm>
            <a:off x="4588376" y="2032075"/>
            <a:ext cx="4176464" cy="1477328"/>
          </a:xfrm>
          <a:prstGeom prst="rect">
            <a:avLst/>
          </a:prstGeom>
          <a:noFill/>
        </p:spPr>
        <p:txBody>
          <a:bodyPr wrap="square" rtlCol="0">
            <a:spAutoFit/>
          </a:bodyPr>
          <a:lstStyle/>
          <a:p>
            <a:r>
              <a:rPr lang="fr-FR" dirty="0"/>
              <a:t>Utilisation du group by : résultat</a:t>
            </a:r>
          </a:p>
          <a:p>
            <a:endParaRPr lang="fr-FR" dirty="0"/>
          </a:p>
          <a:p>
            <a:endParaRPr lang="fr-FR" dirty="0"/>
          </a:p>
          <a:p>
            <a:r>
              <a:rPr lang="fr-FR" dirty="0"/>
              <a:t>Mais nous pouvons aussi utiliser un partitionnement  : Clause OVER</a:t>
            </a:r>
          </a:p>
        </p:txBody>
      </p:sp>
      <p:pic>
        <p:nvPicPr>
          <p:cNvPr id="11" name="Picture 4"/>
          <p:cNvPicPr>
            <a:picLocks noChangeAspect="1" noChangeArrowheads="1"/>
          </p:cNvPicPr>
          <p:nvPr/>
        </p:nvPicPr>
        <p:blipFill>
          <a:blip r:embed="rId3" cstate="print"/>
          <a:srcRect/>
          <a:stretch>
            <a:fillRect/>
          </a:stretch>
        </p:blipFill>
        <p:spPr bwMode="auto">
          <a:xfrm>
            <a:off x="1296143" y="1700808"/>
            <a:ext cx="3259482" cy="2460178"/>
          </a:xfrm>
          <a:prstGeom prst="rect">
            <a:avLst/>
          </a:prstGeom>
          <a:noFill/>
          <a:ln w="9525">
            <a:noFill/>
            <a:miter lim="800000"/>
            <a:headEnd/>
            <a:tailEnd/>
          </a:ln>
          <a:effectLst/>
        </p:spPr>
      </p:pic>
      <p:pic>
        <p:nvPicPr>
          <p:cNvPr id="12" name="Picture 6"/>
          <p:cNvPicPr>
            <a:picLocks noChangeAspect="1" noChangeArrowheads="1"/>
          </p:cNvPicPr>
          <p:nvPr/>
        </p:nvPicPr>
        <p:blipFill>
          <a:blip r:embed="rId4" cstate="print"/>
          <a:srcRect/>
          <a:stretch>
            <a:fillRect/>
          </a:stretch>
        </p:blipFill>
        <p:spPr bwMode="auto">
          <a:xfrm>
            <a:off x="1296144" y="4261245"/>
            <a:ext cx="7197096" cy="2322117"/>
          </a:xfrm>
          <a:prstGeom prst="rect">
            <a:avLst/>
          </a:prstGeom>
          <a:noFill/>
          <a:ln w="9525">
            <a:noFill/>
            <a:miter lim="800000"/>
            <a:headEnd/>
            <a:tailEnd/>
          </a:ln>
          <a:effectLst/>
        </p:spPr>
      </p:pic>
      <p:pic>
        <p:nvPicPr>
          <p:cNvPr id="14" name="Picture 7"/>
          <p:cNvPicPr>
            <a:picLocks noChangeAspect="1" noChangeArrowheads="1"/>
          </p:cNvPicPr>
          <p:nvPr/>
        </p:nvPicPr>
        <p:blipFill>
          <a:blip r:embed="rId5" cstate="print"/>
          <a:srcRect/>
          <a:stretch>
            <a:fillRect/>
          </a:stretch>
        </p:blipFill>
        <p:spPr bwMode="auto">
          <a:xfrm>
            <a:off x="6372200" y="3556831"/>
            <a:ext cx="2507104" cy="1464370"/>
          </a:xfrm>
          <a:prstGeom prst="rect">
            <a:avLst/>
          </a:prstGeom>
          <a:noFill/>
          <a:ln w="9525">
            <a:noFill/>
            <a:miter lim="800000"/>
            <a:headEnd/>
            <a:tailEnd/>
          </a:ln>
          <a:effectLst/>
        </p:spPr>
      </p:pic>
      <p:cxnSp>
        <p:nvCxnSpPr>
          <p:cNvPr id="3" name="Connecteur droit avec flèche 2">
            <a:extLst>
              <a:ext uri="{FF2B5EF4-FFF2-40B4-BE49-F238E27FC236}">
                <a16:creationId xmlns:a16="http://schemas.microsoft.com/office/drawing/2014/main" id="{ED6D02DE-8378-4A29-A814-545ACA1C8E8E}"/>
              </a:ext>
            </a:extLst>
          </p:cNvPr>
          <p:cNvCxnSpPr/>
          <p:nvPr/>
        </p:nvCxnSpPr>
        <p:spPr>
          <a:xfrm flipH="1">
            <a:off x="4355976" y="3556831"/>
            <a:ext cx="1008112" cy="1384337"/>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10" name="Connecteur droit avec flèche 9">
            <a:extLst>
              <a:ext uri="{FF2B5EF4-FFF2-40B4-BE49-F238E27FC236}">
                <a16:creationId xmlns:a16="http://schemas.microsoft.com/office/drawing/2014/main" id="{7CCDD4B9-B6E7-489D-8B6D-923CBA9AF27F}"/>
              </a:ext>
            </a:extLst>
          </p:cNvPr>
          <p:cNvCxnSpPr>
            <a:cxnSpLocks/>
          </p:cNvCxnSpPr>
          <p:nvPr/>
        </p:nvCxnSpPr>
        <p:spPr>
          <a:xfrm flipH="1">
            <a:off x="3707905" y="2420888"/>
            <a:ext cx="880471" cy="510009"/>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2" name="Espace réservé du numéro de diapositive 1">
            <a:extLst>
              <a:ext uri="{FF2B5EF4-FFF2-40B4-BE49-F238E27FC236}">
                <a16:creationId xmlns:a16="http://schemas.microsoft.com/office/drawing/2014/main" id="{C7D92EAC-F0CB-FDF3-653A-B8249432F2C6}"/>
              </a:ext>
            </a:extLst>
          </p:cNvPr>
          <p:cNvSpPr>
            <a:spLocks noGrp="1"/>
          </p:cNvSpPr>
          <p:nvPr>
            <p:ph type="sldNum" sz="quarter" idx="12"/>
          </p:nvPr>
        </p:nvSpPr>
        <p:spPr/>
        <p:txBody>
          <a:bodyPr/>
          <a:lstStyle/>
          <a:p>
            <a:fld id="{6587D2DD-EBBC-47E7-9E6A-8D97EC9AED78}" type="slidenum">
              <a:rPr lang="fr-FR" smtClean="0"/>
              <a:pPr/>
              <a:t>40</a:t>
            </a:fld>
            <a:endParaRPr lang="fr-F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435608" y="274638"/>
            <a:ext cx="7708392" cy="1498178"/>
          </a:xfrm>
        </p:spPr>
        <p:txBody>
          <a:bodyPr>
            <a:noAutofit/>
          </a:bodyPr>
          <a:lstStyle/>
          <a:p>
            <a:r>
              <a:rPr lang="fr-FR" sz="4000" b="1" dirty="0"/>
              <a:t>Les calculs / fonctions intégrées</a:t>
            </a:r>
            <a:br>
              <a:rPr lang="fr-FR" sz="4000" dirty="0"/>
            </a:br>
            <a:r>
              <a:rPr lang="fr-FR" sz="2400" dirty="0"/>
              <a:t>Les fonctions d’agrégations</a:t>
            </a:r>
            <a:br>
              <a:rPr lang="fr-FR" sz="2400" dirty="0"/>
            </a:br>
            <a:r>
              <a:rPr lang="fr-FR" sz="2000" dirty="0"/>
              <a:t>GROUP BY  ou La clause OVER (partition </a:t>
            </a:r>
            <a:r>
              <a:rPr lang="fr-FR" sz="2000" dirty="0" err="1"/>
              <a:t>order</a:t>
            </a:r>
            <a:r>
              <a:rPr lang="fr-FR" sz="2000" dirty="0"/>
              <a:t> by)</a:t>
            </a:r>
            <a:br>
              <a:rPr lang="fr-FR" sz="2000" dirty="0"/>
            </a:br>
            <a:r>
              <a:rPr lang="fr-FR" sz="2000" dirty="0"/>
              <a:t>Les clauses </a:t>
            </a:r>
            <a:r>
              <a:rPr lang="fr-FR" sz="2000" dirty="0" err="1"/>
              <a:t>Row_number</a:t>
            </a:r>
            <a:r>
              <a:rPr lang="fr-FR" sz="2000" dirty="0"/>
              <a:t> et </a:t>
            </a:r>
            <a:r>
              <a:rPr lang="fr-FR" sz="2000" dirty="0" err="1"/>
              <a:t>rank</a:t>
            </a:r>
            <a:endParaRPr lang="fr-FR" sz="2000" dirty="0"/>
          </a:p>
        </p:txBody>
      </p:sp>
      <p:pic>
        <p:nvPicPr>
          <p:cNvPr id="9" name="Picture 2"/>
          <p:cNvPicPr>
            <a:picLocks noChangeAspect="1" noChangeArrowheads="1"/>
          </p:cNvPicPr>
          <p:nvPr/>
        </p:nvPicPr>
        <p:blipFill>
          <a:blip r:embed="rId3" cstate="print"/>
          <a:srcRect/>
          <a:stretch>
            <a:fillRect/>
          </a:stretch>
        </p:blipFill>
        <p:spPr bwMode="auto">
          <a:xfrm>
            <a:off x="1044575" y="2276872"/>
            <a:ext cx="8099425" cy="3763963"/>
          </a:xfrm>
          <a:prstGeom prst="rect">
            <a:avLst/>
          </a:prstGeom>
          <a:noFill/>
          <a:ln w="9525">
            <a:noFill/>
            <a:miter lim="800000"/>
            <a:headEnd/>
            <a:tailEnd/>
          </a:ln>
          <a:effectLst/>
        </p:spPr>
      </p:pic>
      <p:sp>
        <p:nvSpPr>
          <p:cNvPr id="2" name="Espace réservé du numéro de diapositive 1">
            <a:extLst>
              <a:ext uri="{FF2B5EF4-FFF2-40B4-BE49-F238E27FC236}">
                <a16:creationId xmlns:a16="http://schemas.microsoft.com/office/drawing/2014/main" id="{661CD75C-5035-9E87-4C81-CFF4D3F60C7D}"/>
              </a:ext>
            </a:extLst>
          </p:cNvPr>
          <p:cNvSpPr>
            <a:spLocks noGrp="1"/>
          </p:cNvSpPr>
          <p:nvPr>
            <p:ph type="sldNum" sz="quarter" idx="12"/>
          </p:nvPr>
        </p:nvSpPr>
        <p:spPr/>
        <p:txBody>
          <a:bodyPr/>
          <a:lstStyle/>
          <a:p>
            <a:fld id="{6587D2DD-EBBC-47E7-9E6A-8D97EC9AED78}" type="slidenum">
              <a:rPr lang="fr-FR" smtClean="0"/>
              <a:pPr/>
              <a:t>41</a:t>
            </a:fld>
            <a:endParaRPr lang="fr-F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a:bodyPr>
          <a:lstStyle/>
          <a:p>
            <a:r>
              <a:rPr lang="fr-FR" sz="4000" b="1" dirty="0"/>
              <a:t>Les calculs / fonctions intégrées</a:t>
            </a:r>
            <a:br>
              <a:rPr lang="fr-FR" dirty="0"/>
            </a:br>
            <a:r>
              <a:rPr lang="fr-FR" sz="2800" dirty="0"/>
              <a:t>Les fonctions : Date (SQL Server)</a:t>
            </a:r>
          </a:p>
        </p:txBody>
      </p:sp>
      <p:sp>
        <p:nvSpPr>
          <p:cNvPr id="8" name="ZoneTexte 7">
            <a:extLst>
              <a:ext uri="{FF2B5EF4-FFF2-40B4-BE49-F238E27FC236}">
                <a16:creationId xmlns:a16="http://schemas.microsoft.com/office/drawing/2014/main" id="{FE925980-E538-4394-B0F6-A82F6916F3ED}"/>
              </a:ext>
            </a:extLst>
          </p:cNvPr>
          <p:cNvSpPr txBox="1"/>
          <p:nvPr/>
        </p:nvSpPr>
        <p:spPr>
          <a:xfrm>
            <a:off x="1435608" y="1451211"/>
            <a:ext cx="6952816" cy="3693319"/>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endParaRPr lang="fr-FR"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jour serveur'</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a:t>
            </a:r>
            <a:r>
              <a:rPr lang="fr-FR" sz="1800" dirty="0" err="1">
                <a:solidFill>
                  <a:srgbClr val="FF0000"/>
                </a:solidFill>
                <a:latin typeface="Consolas" panose="020B0609020204030204" pitchFamily="49" charset="0"/>
              </a:rPr>
              <a:t>year</a:t>
            </a:r>
            <a:r>
              <a:rPr lang="fr-FR" sz="1800" dirty="0">
                <a:solidFill>
                  <a:srgbClr val="FF0000"/>
                </a:solidFill>
                <a:latin typeface="Consolas" panose="020B0609020204030204" pitchFamily="49" charset="0"/>
              </a:rPr>
              <a:t>’</a:t>
            </a:r>
            <a:r>
              <a:rPr lang="fr-FR" sz="1800" dirty="0">
                <a:solidFill>
                  <a:srgbClr val="808080"/>
                </a:solidFill>
                <a:latin typeface="Consolas" panose="020B0609020204030204" pitchFamily="49" charset="0"/>
              </a:rPr>
              <a:t>, </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month</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'mois’</a:t>
            </a:r>
            <a:r>
              <a:rPr lang="fr-FR" sz="1800" dirty="0">
                <a:solidFill>
                  <a:srgbClr val="808080"/>
                </a:solidFill>
                <a:latin typeface="Consolas" panose="020B0609020204030204" pitchFamily="49" charset="0"/>
              </a:rPr>
              <a:t>, </a:t>
            </a:r>
            <a:endParaRPr lang="fr-FR" sz="1800" dirty="0">
              <a:solidFill>
                <a:srgbClr val="000000"/>
              </a:solidFill>
              <a:latin typeface="Consolas" panose="020B0609020204030204" pitchFamily="49" charset="0"/>
            </a:endParaRPr>
          </a:p>
          <a:p>
            <a:r>
              <a:rPr lang="en-US" sz="1800" dirty="0" err="1">
                <a:solidFill>
                  <a:srgbClr val="FF00FF"/>
                </a:solidFill>
                <a:latin typeface="Consolas" panose="020B0609020204030204" pitchFamily="49" charset="0"/>
              </a:rPr>
              <a:t>Datepart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weekday</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'jour </a:t>
            </a:r>
            <a:r>
              <a:rPr lang="en-US" sz="1800" dirty="0" err="1">
                <a:solidFill>
                  <a:srgbClr val="FF0000"/>
                </a:solidFill>
                <a:latin typeface="Consolas" panose="020B0609020204030204" pitchFamily="49" charset="0"/>
              </a:rPr>
              <a:t>semaine</a:t>
            </a:r>
            <a:r>
              <a:rPr lang="en-US" sz="1800" dirty="0">
                <a:solidFill>
                  <a:srgbClr val="FF0000"/>
                </a:solidFill>
                <a:latin typeface="Consolas" panose="020B0609020204030204" pitchFamily="49" charset="0"/>
              </a:rPr>
              <a:t>'</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err="1">
                <a:solidFill>
                  <a:srgbClr val="FF00FF"/>
                </a:solidFill>
                <a:latin typeface="Consolas" panose="020B0609020204030204" pitchFamily="49" charset="0"/>
              </a:rPr>
              <a:t>Datepart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Year</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année</a:t>
            </a:r>
            <a:r>
              <a:rPr lang="en-US" sz="1800" dirty="0">
                <a:solidFill>
                  <a:srgbClr val="FF0000"/>
                </a:solidFill>
                <a:latin typeface="Consolas" panose="020B0609020204030204" pitchFamily="49" charset="0"/>
              </a:rPr>
              <a:t>'</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Datepart</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QUARTER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'trimestre'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day</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cdedate</a:t>
            </a:r>
            <a:r>
              <a:rPr lang="en-US" sz="1800" dirty="0" err="1">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GETDATE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delai</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en</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jours</a:t>
            </a:r>
            <a:r>
              <a:rPr lang="en-US" sz="1800" dirty="0">
                <a:solidFill>
                  <a:srgbClr val="FF0000"/>
                </a:solidFill>
                <a:latin typeface="Consolas" panose="020B0609020204030204" pitchFamily="49" charset="0"/>
              </a:rPr>
              <a:t>'</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Month</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cdedate</a:t>
            </a:r>
            <a:r>
              <a:rPr lang="en-US" sz="1800" dirty="0" err="1">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GETDATE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delai</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en</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mois</a:t>
            </a:r>
            <a:r>
              <a:rPr lang="en-US" sz="1800" dirty="0">
                <a:solidFill>
                  <a:srgbClr val="FF0000"/>
                </a:solidFill>
                <a:latin typeface="Consolas" panose="020B0609020204030204" pitchFamily="49" charset="0"/>
              </a:rPr>
              <a:t>'</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YEAR</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cdedate</a:t>
            </a:r>
            <a:r>
              <a:rPr lang="en-US" sz="1800" dirty="0" err="1">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GETDATE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delai</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en</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année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r>
              <a:rPr lang="fr-FR" sz="1800" dirty="0">
                <a:solidFill>
                  <a:srgbClr val="000000"/>
                </a:solidFill>
                <a:latin typeface="Consolas" panose="020B0609020204030204" pitchFamily="49" charset="0"/>
              </a:rPr>
              <a:t> </a:t>
            </a:r>
            <a:endParaRPr lang="fr-FR" dirty="0"/>
          </a:p>
        </p:txBody>
      </p:sp>
      <p:graphicFrame>
        <p:nvGraphicFramePr>
          <p:cNvPr id="5" name="Tableau 4">
            <a:extLst>
              <a:ext uri="{FF2B5EF4-FFF2-40B4-BE49-F238E27FC236}">
                <a16:creationId xmlns:a16="http://schemas.microsoft.com/office/drawing/2014/main" id="{CB3E0515-7AAB-4990-BDF8-DFA1DE57663F}"/>
              </a:ext>
            </a:extLst>
          </p:cNvPr>
          <p:cNvGraphicFramePr>
            <a:graphicFrameLocks noGrp="1"/>
          </p:cNvGraphicFramePr>
          <p:nvPr/>
        </p:nvGraphicFramePr>
        <p:xfrm>
          <a:off x="1290588" y="5178103"/>
          <a:ext cx="7323931" cy="1544321"/>
        </p:xfrm>
        <a:graphic>
          <a:graphicData uri="http://schemas.openxmlformats.org/drawingml/2006/table">
            <a:tbl>
              <a:tblPr>
                <a:tableStyleId>{5C22544A-7EE6-4342-B048-85BDC9FD1C3A}</a:tableStyleId>
              </a:tblPr>
              <a:tblGrid>
                <a:gridCol w="521869">
                  <a:extLst>
                    <a:ext uri="{9D8B030D-6E8A-4147-A177-3AD203B41FA5}">
                      <a16:colId xmlns:a16="http://schemas.microsoft.com/office/drawing/2014/main" val="1972726454"/>
                    </a:ext>
                  </a:extLst>
                </a:gridCol>
                <a:gridCol w="695899">
                  <a:extLst>
                    <a:ext uri="{9D8B030D-6E8A-4147-A177-3AD203B41FA5}">
                      <a16:colId xmlns:a16="http://schemas.microsoft.com/office/drawing/2014/main" val="3861154984"/>
                    </a:ext>
                  </a:extLst>
                </a:gridCol>
                <a:gridCol w="1112280">
                  <a:extLst>
                    <a:ext uri="{9D8B030D-6E8A-4147-A177-3AD203B41FA5}">
                      <a16:colId xmlns:a16="http://schemas.microsoft.com/office/drawing/2014/main" val="2227433989"/>
                    </a:ext>
                  </a:extLst>
                </a:gridCol>
                <a:gridCol w="301054">
                  <a:extLst>
                    <a:ext uri="{9D8B030D-6E8A-4147-A177-3AD203B41FA5}">
                      <a16:colId xmlns:a16="http://schemas.microsoft.com/office/drawing/2014/main" val="2610414168"/>
                    </a:ext>
                  </a:extLst>
                </a:gridCol>
                <a:gridCol w="301054">
                  <a:extLst>
                    <a:ext uri="{9D8B030D-6E8A-4147-A177-3AD203B41FA5}">
                      <a16:colId xmlns:a16="http://schemas.microsoft.com/office/drawing/2014/main" val="2694663994"/>
                    </a:ext>
                  </a:extLst>
                </a:gridCol>
                <a:gridCol w="707607">
                  <a:extLst>
                    <a:ext uri="{9D8B030D-6E8A-4147-A177-3AD203B41FA5}">
                      <a16:colId xmlns:a16="http://schemas.microsoft.com/office/drawing/2014/main" val="1004755369"/>
                    </a:ext>
                  </a:extLst>
                </a:gridCol>
                <a:gridCol w="361265">
                  <a:extLst>
                    <a:ext uri="{9D8B030D-6E8A-4147-A177-3AD203B41FA5}">
                      <a16:colId xmlns:a16="http://schemas.microsoft.com/office/drawing/2014/main" val="2198470581"/>
                    </a:ext>
                  </a:extLst>
                </a:gridCol>
                <a:gridCol w="529807">
                  <a:extLst>
                    <a:ext uri="{9D8B030D-6E8A-4147-A177-3AD203B41FA5}">
                      <a16:colId xmlns:a16="http://schemas.microsoft.com/office/drawing/2014/main" val="3189451351"/>
                    </a:ext>
                  </a:extLst>
                </a:gridCol>
                <a:gridCol w="737769">
                  <a:extLst>
                    <a:ext uri="{9D8B030D-6E8A-4147-A177-3AD203B41FA5}">
                      <a16:colId xmlns:a16="http://schemas.microsoft.com/office/drawing/2014/main" val="126464130"/>
                    </a:ext>
                  </a:extLst>
                </a:gridCol>
                <a:gridCol w="721894">
                  <a:extLst>
                    <a:ext uri="{9D8B030D-6E8A-4147-A177-3AD203B41FA5}">
                      <a16:colId xmlns:a16="http://schemas.microsoft.com/office/drawing/2014/main" val="547865871"/>
                    </a:ext>
                  </a:extLst>
                </a:gridCol>
                <a:gridCol w="1333433">
                  <a:extLst>
                    <a:ext uri="{9D8B030D-6E8A-4147-A177-3AD203B41FA5}">
                      <a16:colId xmlns:a16="http://schemas.microsoft.com/office/drawing/2014/main" val="153728089"/>
                    </a:ext>
                  </a:extLst>
                </a:gridCol>
              </a:tblGrid>
              <a:tr h="243085">
                <a:tc>
                  <a:txBody>
                    <a:bodyPr/>
                    <a:lstStyle/>
                    <a:p>
                      <a:pPr algn="l" fontAlgn="b"/>
                      <a:r>
                        <a:rPr lang="fr-FR" sz="1000" u="none" strike="noStrike" dirty="0" err="1">
                          <a:effectLst/>
                        </a:rPr>
                        <a:t>CdeNum</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err="1">
                          <a:effectLst/>
                        </a:rPr>
                        <a:t>CdeDate</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date jour serveur</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err="1">
                          <a:effectLst/>
                        </a:rPr>
                        <a:t>year</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mois</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jour semaine</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année</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trimestre</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err="1">
                          <a:effectLst/>
                        </a:rPr>
                        <a:t>delai</a:t>
                      </a:r>
                      <a:r>
                        <a:rPr lang="fr-FR" sz="1000" u="none" strike="noStrike" dirty="0">
                          <a:effectLst/>
                        </a:rPr>
                        <a:t> en jours</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délai en mois</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délai en année</a:t>
                      </a:r>
                      <a:endParaRPr lang="fr-FR" sz="1000" b="0" i="0" u="none" strike="noStrike" dirty="0">
                        <a:solidFill>
                          <a:srgbClr val="000000"/>
                        </a:solidFill>
                        <a:effectLst/>
                        <a:latin typeface="Calibri" panose="020F0502020204030204" pitchFamily="34" charset="0"/>
                      </a:endParaRPr>
                    </a:p>
                  </a:txBody>
                  <a:tcPr marL="8522" marR="8522" marT="8522" marB="0" anchor="b"/>
                </a:tc>
                <a:extLst>
                  <a:ext uri="{0D108BD9-81ED-4DB2-BD59-A6C34878D82A}">
                    <a16:rowId xmlns:a16="http://schemas.microsoft.com/office/drawing/2014/main" val="635750302"/>
                  </a:ext>
                </a:extLst>
              </a:tr>
              <a:tr h="168744">
                <a:tc>
                  <a:txBody>
                    <a:bodyPr/>
                    <a:lstStyle/>
                    <a:p>
                      <a:pPr algn="r" fontAlgn="b"/>
                      <a:r>
                        <a:rPr lang="fr-FR" sz="1000" u="none" strike="noStrike" dirty="0">
                          <a:effectLst/>
                        </a:rPr>
                        <a:t>10249</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05/07/2004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2021-12-31 14:13:13.653</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7</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2004</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3</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6388</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209</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17</a:t>
                      </a:r>
                      <a:endParaRPr lang="fr-FR" sz="1000" b="0" i="0" u="none" strike="noStrike" dirty="0">
                        <a:solidFill>
                          <a:srgbClr val="000000"/>
                        </a:solidFill>
                        <a:effectLst/>
                        <a:latin typeface="Calibri" panose="020F0502020204030204" pitchFamily="34" charset="0"/>
                      </a:endParaRPr>
                    </a:p>
                  </a:txBody>
                  <a:tcPr marL="8522" marR="8522" marT="8522" marB="0" anchor="b"/>
                </a:tc>
                <a:extLst>
                  <a:ext uri="{0D108BD9-81ED-4DB2-BD59-A6C34878D82A}">
                    <a16:rowId xmlns:a16="http://schemas.microsoft.com/office/drawing/2014/main" val="2017347941"/>
                  </a:ext>
                </a:extLst>
              </a:tr>
              <a:tr h="126802">
                <a:tc>
                  <a:txBody>
                    <a:bodyPr/>
                    <a:lstStyle/>
                    <a:p>
                      <a:pPr algn="r" fontAlgn="b"/>
                      <a:r>
                        <a:rPr lang="fr-FR" sz="1000" u="none" strike="noStrike" dirty="0">
                          <a:effectLst/>
                        </a:rPr>
                        <a:t>10250</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08/07/2004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2021-12-31 14:13:13.653</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7</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2004</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3</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6385</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209</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17</a:t>
                      </a:r>
                      <a:endParaRPr lang="fr-FR" sz="1000" b="0" i="0" u="none" strike="noStrike" dirty="0">
                        <a:solidFill>
                          <a:srgbClr val="000000"/>
                        </a:solidFill>
                        <a:effectLst/>
                        <a:latin typeface="Calibri" panose="020F0502020204030204" pitchFamily="34" charset="0"/>
                      </a:endParaRPr>
                    </a:p>
                  </a:txBody>
                  <a:tcPr marL="8522" marR="8522" marT="8522" marB="0" anchor="b"/>
                </a:tc>
                <a:extLst>
                  <a:ext uri="{0D108BD9-81ED-4DB2-BD59-A6C34878D82A}">
                    <a16:rowId xmlns:a16="http://schemas.microsoft.com/office/drawing/2014/main" val="2317146958"/>
                  </a:ext>
                </a:extLst>
              </a:tr>
              <a:tr h="126802">
                <a:tc>
                  <a:txBody>
                    <a:bodyPr/>
                    <a:lstStyle/>
                    <a:p>
                      <a:pPr algn="r" fontAlgn="b"/>
                      <a:r>
                        <a:rPr lang="fr-FR" sz="1000" u="none" strike="noStrike" dirty="0">
                          <a:effectLst/>
                        </a:rPr>
                        <a:t>10319</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02/10/2004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2021-12-31 14:13:13.653</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10</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6</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6299</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206</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17</a:t>
                      </a:r>
                      <a:endParaRPr lang="fr-FR" sz="1000" b="0" i="0" u="none" strike="noStrike" dirty="0">
                        <a:solidFill>
                          <a:srgbClr val="000000"/>
                        </a:solidFill>
                        <a:effectLst/>
                        <a:latin typeface="Calibri" panose="020F0502020204030204" pitchFamily="34" charset="0"/>
                      </a:endParaRPr>
                    </a:p>
                  </a:txBody>
                  <a:tcPr marL="8522" marR="8522" marT="8522" marB="0" anchor="b"/>
                </a:tc>
                <a:extLst>
                  <a:ext uri="{0D108BD9-81ED-4DB2-BD59-A6C34878D82A}">
                    <a16:rowId xmlns:a16="http://schemas.microsoft.com/office/drawing/2014/main" val="2383499532"/>
                  </a:ext>
                </a:extLst>
              </a:tr>
              <a:tr h="361270">
                <a:tc>
                  <a:txBody>
                    <a:bodyPr/>
                    <a:lstStyle/>
                    <a:p>
                      <a:pPr algn="r" fontAlgn="b"/>
                      <a:r>
                        <a:rPr lang="fr-FR" sz="1000" u="none" strike="noStrike">
                          <a:effectLst/>
                        </a:rPr>
                        <a:t>10875</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06/02/2006</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a:effectLst/>
                        </a:rPr>
                        <a:t>2021-12-31 14:13:13.653</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2006</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2</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2006</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5807</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190</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15</a:t>
                      </a:r>
                      <a:endParaRPr lang="fr-FR" sz="1000" b="0" i="0" u="none" strike="noStrike" dirty="0">
                        <a:solidFill>
                          <a:srgbClr val="000000"/>
                        </a:solidFill>
                        <a:effectLst/>
                        <a:latin typeface="Calibri" panose="020F0502020204030204" pitchFamily="34" charset="0"/>
                      </a:endParaRPr>
                    </a:p>
                  </a:txBody>
                  <a:tcPr marL="8522" marR="8522" marT="8522" marB="0" anchor="b"/>
                </a:tc>
                <a:extLst>
                  <a:ext uri="{0D108BD9-81ED-4DB2-BD59-A6C34878D82A}">
                    <a16:rowId xmlns:a16="http://schemas.microsoft.com/office/drawing/2014/main" val="715824815"/>
                  </a:ext>
                </a:extLst>
              </a:tr>
            </a:tbl>
          </a:graphicData>
        </a:graphic>
      </p:graphicFrame>
      <p:sp>
        <p:nvSpPr>
          <p:cNvPr id="2" name="Espace réservé du numéro de diapositive 1">
            <a:extLst>
              <a:ext uri="{FF2B5EF4-FFF2-40B4-BE49-F238E27FC236}">
                <a16:creationId xmlns:a16="http://schemas.microsoft.com/office/drawing/2014/main" id="{FB60B33A-DA80-945B-D278-5C1EBF0E9E68}"/>
              </a:ext>
            </a:extLst>
          </p:cNvPr>
          <p:cNvSpPr>
            <a:spLocks noGrp="1"/>
          </p:cNvSpPr>
          <p:nvPr>
            <p:ph type="sldNum" sz="quarter" idx="12"/>
          </p:nvPr>
        </p:nvSpPr>
        <p:spPr/>
        <p:txBody>
          <a:bodyPr/>
          <a:lstStyle/>
          <a:p>
            <a:fld id="{6587D2DD-EBBC-47E7-9E6A-8D97EC9AED78}" type="slidenum">
              <a:rPr lang="fr-FR" smtClean="0"/>
              <a:pPr/>
              <a:t>42</a:t>
            </a:fld>
            <a:endParaRPr lang="fr-F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a:bodyPr>
          <a:lstStyle/>
          <a:p>
            <a:r>
              <a:rPr lang="fr-FR" sz="4000" b="1" dirty="0"/>
              <a:t>Les calculs / fonctions intégrées</a:t>
            </a:r>
            <a:br>
              <a:rPr lang="fr-FR" dirty="0"/>
            </a:br>
            <a:r>
              <a:rPr lang="fr-FR" sz="2800" dirty="0"/>
              <a:t>Les fonctions : Date (SQL Server) : Exemples</a:t>
            </a:r>
          </a:p>
        </p:txBody>
      </p:sp>
      <p:sp>
        <p:nvSpPr>
          <p:cNvPr id="8" name="ZoneTexte 7">
            <a:extLst>
              <a:ext uri="{FF2B5EF4-FFF2-40B4-BE49-F238E27FC236}">
                <a16:creationId xmlns:a16="http://schemas.microsoft.com/office/drawing/2014/main" id="{E0B8C673-9413-43E4-A270-ACC94379A20C}"/>
              </a:ext>
            </a:extLst>
          </p:cNvPr>
          <p:cNvSpPr txBox="1"/>
          <p:nvPr/>
        </p:nvSpPr>
        <p:spPr>
          <a:xfrm>
            <a:off x="1547664" y="1628800"/>
            <a:ext cx="7272808" cy="5078313"/>
          </a:xfrm>
          <a:prstGeom prst="rect">
            <a:avLst/>
          </a:prstGeom>
          <a:noFill/>
        </p:spPr>
        <p:txBody>
          <a:bodyPr wrap="square">
            <a:spAutoFit/>
          </a:bodyPr>
          <a:lstStyle/>
          <a:p>
            <a:r>
              <a:rPr lang="fr-FR" sz="1800" dirty="0">
                <a:solidFill>
                  <a:srgbClr val="C00000"/>
                </a:solidFill>
                <a:latin typeface="Consolas" panose="020B0609020204030204" pitchFamily="49" charset="0"/>
              </a:rPr>
              <a:t>-- Que permettent de faire les requêtes suivantes ?</a:t>
            </a: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top</a:t>
            </a:r>
            <a:r>
              <a:rPr lang="fr-FR" sz="1800" dirty="0">
                <a:solidFill>
                  <a:srgbClr val="000000"/>
                </a:solidFill>
                <a:latin typeface="Consolas" panose="020B0609020204030204" pitchFamily="49" charset="0"/>
              </a:rPr>
              <a:t> 100 </a:t>
            </a:r>
            <a:r>
              <a:rPr lang="fr-FR" sz="1800" dirty="0" err="1">
                <a:solidFill>
                  <a:srgbClr val="000000"/>
                </a:solidFill>
                <a:latin typeface="Consolas" panose="020B0609020204030204" pitchFamily="49" charset="0"/>
              </a:rPr>
              <a:t>Laminate_Id</a:t>
            </a:r>
            <a:r>
              <a:rPr lang="fr-FR" sz="1800" dirty="0">
                <a:solidFill>
                  <a:srgbClr val="808080"/>
                </a:solidFill>
                <a:latin typeface="Consolas" panose="020B0609020204030204" pitchFamily="49" charset="0"/>
              </a:rPr>
              <a:t>,</a:t>
            </a:r>
            <a:r>
              <a:rPr lang="fr-FR"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Start_Time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a:solidFill>
                  <a:srgbClr val="FF00FF"/>
                </a:solidFill>
                <a:latin typeface="Consolas" panose="020B0609020204030204" pitchFamily="49" charset="0"/>
              </a:rPr>
              <a:t>MINUTE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Start_Time</a:t>
            </a:r>
            <a:r>
              <a:rPr lang="en-US" sz="1800" dirty="0" err="1">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getdate</a:t>
            </a:r>
            <a:r>
              <a:rPr lang="en-US" sz="1800" dirty="0">
                <a:solidFill>
                  <a:srgbClr val="808080"/>
                </a:solidFill>
                <a:latin typeface="Consolas" panose="020B0609020204030204" pitchFamily="49" charset="0"/>
              </a:rPr>
              <a:t>())&lt;</a:t>
            </a:r>
            <a:r>
              <a:rPr lang="en-US" sz="1800" dirty="0">
                <a:solidFill>
                  <a:srgbClr val="000000"/>
                </a:solidFill>
                <a:latin typeface="Consolas" panose="020B0609020204030204" pitchFamily="49" charset="0"/>
              </a:rPr>
              <a:t> 60</a:t>
            </a:r>
          </a:p>
          <a:p>
            <a:endParaRPr lang="en-US"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CdeNum</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a:solidFill>
                  <a:srgbClr val="FF00FF"/>
                </a:solidFill>
                <a:latin typeface="Consolas" panose="020B0609020204030204" pitchFamily="49" charset="0"/>
              </a:rPr>
              <a:t>day</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CommandeShippedDate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délai</a:t>
            </a:r>
            <a:endParaRPr lang="en-US"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2006</a:t>
            </a:r>
          </a:p>
          <a:p>
            <a:endParaRPr lang="fr-FR"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employenom</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T_Employe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a:solidFill>
                  <a:srgbClr val="FF00FF"/>
                </a:solidFill>
                <a:latin typeface="Consolas" panose="020B0609020204030204" pitchFamily="49" charset="0"/>
              </a:rPr>
              <a:t>year</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employedteentree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FF00FF"/>
                </a:solidFill>
                <a:latin typeface="Consolas" panose="020B0609020204030204" pitchFamily="49" charset="0"/>
              </a:rPr>
              <a:t>getdate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&gt;</a:t>
            </a:r>
            <a:r>
              <a:rPr lang="en-US" sz="1800" dirty="0">
                <a:solidFill>
                  <a:srgbClr val="000000"/>
                </a:solidFill>
                <a:latin typeface="Consolas" panose="020B0609020204030204" pitchFamily="49" charset="0"/>
              </a:rPr>
              <a:t> 15</a:t>
            </a:r>
          </a:p>
          <a:p>
            <a:endParaRPr lang="en-US" dirty="0">
              <a:solidFill>
                <a:srgbClr val="000000"/>
              </a:solidFill>
              <a:latin typeface="Consolas" panose="020B0609020204030204" pitchFamily="49" charset="0"/>
            </a:endParaRPr>
          </a:p>
          <a:p>
            <a:r>
              <a:rPr lang="fr-FR" sz="1800" i="1" dirty="0">
                <a:solidFill>
                  <a:srgbClr val="008000"/>
                </a:solidFill>
                <a:latin typeface="Consolas" panose="020B0609020204030204" pitchFamily="49" charset="0"/>
              </a:rPr>
              <a:t>-- La commande </a:t>
            </a:r>
            <a:r>
              <a:rPr lang="fr-FR" sz="1800" i="1" dirty="0" err="1">
                <a:solidFill>
                  <a:srgbClr val="008000"/>
                </a:solidFill>
                <a:latin typeface="Consolas" panose="020B0609020204030204" pitchFamily="49" charset="0"/>
              </a:rPr>
              <a:t>datediff</a:t>
            </a:r>
            <a:r>
              <a:rPr lang="fr-FR" sz="1800" i="1" dirty="0">
                <a:solidFill>
                  <a:srgbClr val="008000"/>
                </a:solidFill>
                <a:latin typeface="Consolas" panose="020B0609020204030204" pitchFamily="49" charset="0"/>
              </a:rPr>
              <a:t> permet de calculer un délai/différence entre 2 dates.</a:t>
            </a:r>
            <a:endParaRPr lang="fr-FR" sz="1800" i="1" dirty="0">
              <a:solidFill>
                <a:srgbClr val="000000"/>
              </a:solidFill>
              <a:latin typeface="Consolas" panose="020B0609020204030204" pitchFamily="49" charset="0"/>
            </a:endParaRPr>
          </a:p>
          <a:p>
            <a:r>
              <a:rPr lang="fr-FR" sz="1800" i="1" dirty="0">
                <a:solidFill>
                  <a:srgbClr val="008000"/>
                </a:solidFill>
                <a:latin typeface="Consolas" panose="020B0609020204030204" pitchFamily="49" charset="0"/>
              </a:rPr>
              <a:t>-- Il faut préciser 3 éléments : L’intervalle (année, mois, minutes, etc.), la date de début, la date de fin.</a:t>
            </a:r>
            <a:endParaRPr lang="fr-FR" i="1" dirty="0"/>
          </a:p>
        </p:txBody>
      </p:sp>
      <p:sp>
        <p:nvSpPr>
          <p:cNvPr id="2" name="Espace réservé du numéro de diapositive 1">
            <a:extLst>
              <a:ext uri="{FF2B5EF4-FFF2-40B4-BE49-F238E27FC236}">
                <a16:creationId xmlns:a16="http://schemas.microsoft.com/office/drawing/2014/main" id="{AC885CA5-94B3-CA56-F725-96EF128C2870}"/>
              </a:ext>
            </a:extLst>
          </p:cNvPr>
          <p:cNvSpPr>
            <a:spLocks noGrp="1"/>
          </p:cNvSpPr>
          <p:nvPr>
            <p:ph type="sldNum" sz="quarter" idx="12"/>
          </p:nvPr>
        </p:nvSpPr>
        <p:spPr/>
        <p:txBody>
          <a:bodyPr/>
          <a:lstStyle/>
          <a:p>
            <a:fld id="{6587D2DD-EBBC-47E7-9E6A-8D97EC9AED78}" type="slidenum">
              <a:rPr lang="fr-FR" smtClean="0"/>
              <a:pPr/>
              <a:t>43</a:t>
            </a:fld>
            <a:endParaRPr lang="fr-F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a:bodyPr>
          <a:lstStyle/>
          <a:p>
            <a:r>
              <a:rPr lang="fr-FR" sz="4000" b="1" dirty="0"/>
              <a:t>Les calculs / fonctions intégrées</a:t>
            </a:r>
            <a:br>
              <a:rPr lang="fr-FR" dirty="0"/>
            </a:br>
            <a:r>
              <a:rPr lang="fr-FR" sz="2800" dirty="0"/>
              <a:t>Chaînes de caractères</a:t>
            </a:r>
          </a:p>
        </p:txBody>
      </p:sp>
      <p:sp>
        <p:nvSpPr>
          <p:cNvPr id="8" name="ZoneTexte 7">
            <a:extLst>
              <a:ext uri="{FF2B5EF4-FFF2-40B4-BE49-F238E27FC236}">
                <a16:creationId xmlns:a16="http://schemas.microsoft.com/office/drawing/2014/main" id="{104EE8CB-F2D2-4A95-A98B-C2BB495B4AF6}"/>
              </a:ext>
            </a:extLst>
          </p:cNvPr>
          <p:cNvSpPr txBox="1"/>
          <p:nvPr/>
        </p:nvSpPr>
        <p:spPr>
          <a:xfrm>
            <a:off x="1435608" y="1700808"/>
            <a:ext cx="7528880" cy="3139321"/>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endParaRPr lang="fr-FR" sz="1800" dirty="0">
              <a:solidFill>
                <a:srgbClr val="000000"/>
              </a:solidFill>
              <a:latin typeface="Consolas" panose="020B0609020204030204" pitchFamily="49" charset="0"/>
            </a:endParaRPr>
          </a:p>
          <a:p>
            <a:r>
              <a:rPr lang="fr-FR" sz="1800" dirty="0">
                <a:solidFill>
                  <a:srgbClr val="808080"/>
                </a:solidFill>
                <a:latin typeface="Consolas" panose="020B0609020204030204" pitchFamily="49" charset="0"/>
              </a:rPr>
              <a:t>LEFT(</a:t>
            </a:r>
            <a:r>
              <a:rPr lang="fr-FR" sz="1800" dirty="0" err="1">
                <a:solidFill>
                  <a:srgbClr val="000000"/>
                </a:solidFill>
                <a:latin typeface="Consolas" panose="020B0609020204030204" pitchFamily="49" charset="0"/>
              </a:rPr>
              <a:t>ClientPays</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3</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'3ères car </a:t>
            </a:r>
            <a:r>
              <a:rPr lang="fr-FR" sz="1800" dirty="0" err="1">
                <a:solidFill>
                  <a:srgbClr val="FF0000"/>
                </a:solidFill>
                <a:latin typeface="Consolas" panose="020B0609020204030204" pitchFamily="49" charset="0"/>
              </a:rPr>
              <a:t>gch</a:t>
            </a:r>
            <a:r>
              <a:rPr lang="fr-FR" sz="1800" dirty="0">
                <a:solidFill>
                  <a:srgbClr val="FF0000"/>
                </a:solidFill>
                <a:latin typeface="Consolas" panose="020B0609020204030204" pitchFamily="49" charset="0"/>
              </a:rPr>
              <a:t>'</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FF00FF"/>
                </a:solidFill>
                <a:latin typeface="Consolas" panose="020B0609020204030204" pitchFamily="49" charset="0"/>
              </a:rPr>
              <a:t>SUBSTRING</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clientpays</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3</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2</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'extrait du texte'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FF00FF"/>
                </a:solidFill>
                <a:latin typeface="Consolas" panose="020B0609020204030204" pitchFamily="49" charset="0"/>
              </a:rPr>
              <a:t>UPPER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clientpays</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'en maj'</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en-US" sz="1800" dirty="0">
                <a:solidFill>
                  <a:srgbClr val="FF00FF"/>
                </a:solidFill>
                <a:latin typeface="Consolas" panose="020B0609020204030204" pitchFamily="49" charset="0"/>
              </a:rPr>
              <a:t>LOWER</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clientpays</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en</a:t>
            </a:r>
            <a:r>
              <a:rPr lang="en-US" sz="1800" dirty="0">
                <a:solidFill>
                  <a:srgbClr val="FF0000"/>
                </a:solidFill>
                <a:latin typeface="Consolas" panose="020B0609020204030204" pitchFamily="49" charset="0"/>
              </a:rPr>
              <a:t> min'</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a:solidFill>
                  <a:srgbClr val="FF00FF"/>
                </a:solidFill>
                <a:latin typeface="Consolas" panose="020B0609020204030204" pitchFamily="49" charset="0"/>
              </a:rPr>
              <a:t>LEN</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clientpays</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'nb caractères’,</a:t>
            </a:r>
          </a:p>
          <a:p>
            <a:r>
              <a:rPr lang="fr-FR" sz="1800" dirty="0" err="1">
                <a:solidFill>
                  <a:srgbClr val="000000"/>
                </a:solidFill>
                <a:latin typeface="Consolas" panose="020B0609020204030204" pitchFamily="49" charset="0"/>
              </a:rPr>
              <a:t>clientcontactfonction</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clientid</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8000"/>
                </a:solidFill>
                <a:latin typeface="Consolas" panose="020B0609020204030204" pitchFamily="49" charset="0"/>
              </a:rPr>
              <a:t>-- espaces du champ de type CHAR à droite… </a:t>
            </a:r>
          </a:p>
          <a:p>
            <a:r>
              <a:rPr lang="fr-FR" sz="1800" dirty="0" err="1">
                <a:solidFill>
                  <a:srgbClr val="FF00FF"/>
                </a:solidFill>
                <a:latin typeface="Consolas" panose="020B0609020204030204" pitchFamily="49" charset="0"/>
              </a:rPr>
              <a:t>Rtrim</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clientcontactfonction</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 '</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clientid</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'supp 						espaces à droite’</a:t>
            </a: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dirty="0"/>
          </a:p>
        </p:txBody>
      </p:sp>
      <p:graphicFrame>
        <p:nvGraphicFramePr>
          <p:cNvPr id="4" name="Tableau 3">
            <a:extLst>
              <a:ext uri="{FF2B5EF4-FFF2-40B4-BE49-F238E27FC236}">
                <a16:creationId xmlns:a16="http://schemas.microsoft.com/office/drawing/2014/main" id="{04127FB7-A099-4101-899F-0A7ED401518F}"/>
              </a:ext>
            </a:extLst>
          </p:cNvPr>
          <p:cNvGraphicFramePr>
            <a:graphicFrameLocks noGrp="1"/>
          </p:cNvGraphicFramePr>
          <p:nvPr/>
        </p:nvGraphicFramePr>
        <p:xfrm>
          <a:off x="1156442" y="5301208"/>
          <a:ext cx="7806099" cy="1000351"/>
        </p:xfrm>
        <a:graphic>
          <a:graphicData uri="http://schemas.openxmlformats.org/drawingml/2006/table">
            <a:tbl>
              <a:tblPr>
                <a:tableStyleId>{5C22544A-7EE6-4342-B048-85BDC9FD1C3A}</a:tableStyleId>
              </a:tblPr>
              <a:tblGrid>
                <a:gridCol w="771161">
                  <a:extLst>
                    <a:ext uri="{9D8B030D-6E8A-4147-A177-3AD203B41FA5}">
                      <a16:colId xmlns:a16="http://schemas.microsoft.com/office/drawing/2014/main" val="2845211896"/>
                    </a:ext>
                  </a:extLst>
                </a:gridCol>
                <a:gridCol w="916496">
                  <a:extLst>
                    <a:ext uri="{9D8B030D-6E8A-4147-A177-3AD203B41FA5}">
                      <a16:colId xmlns:a16="http://schemas.microsoft.com/office/drawing/2014/main" val="1755328925"/>
                    </a:ext>
                  </a:extLst>
                </a:gridCol>
                <a:gridCol w="972850">
                  <a:extLst>
                    <a:ext uri="{9D8B030D-6E8A-4147-A177-3AD203B41FA5}">
                      <a16:colId xmlns:a16="http://schemas.microsoft.com/office/drawing/2014/main" val="2730540831"/>
                    </a:ext>
                  </a:extLst>
                </a:gridCol>
                <a:gridCol w="845312">
                  <a:extLst>
                    <a:ext uri="{9D8B030D-6E8A-4147-A177-3AD203B41FA5}">
                      <a16:colId xmlns:a16="http://schemas.microsoft.com/office/drawing/2014/main" val="3422482608"/>
                    </a:ext>
                  </a:extLst>
                </a:gridCol>
                <a:gridCol w="741074">
                  <a:extLst>
                    <a:ext uri="{9D8B030D-6E8A-4147-A177-3AD203B41FA5}">
                      <a16:colId xmlns:a16="http://schemas.microsoft.com/office/drawing/2014/main" val="4081977552"/>
                    </a:ext>
                  </a:extLst>
                </a:gridCol>
                <a:gridCol w="1898243">
                  <a:extLst>
                    <a:ext uri="{9D8B030D-6E8A-4147-A177-3AD203B41FA5}">
                      <a16:colId xmlns:a16="http://schemas.microsoft.com/office/drawing/2014/main" val="4254904357"/>
                    </a:ext>
                  </a:extLst>
                </a:gridCol>
                <a:gridCol w="1660963">
                  <a:extLst>
                    <a:ext uri="{9D8B030D-6E8A-4147-A177-3AD203B41FA5}">
                      <a16:colId xmlns:a16="http://schemas.microsoft.com/office/drawing/2014/main" val="4205645523"/>
                    </a:ext>
                  </a:extLst>
                </a:gridCol>
              </a:tblGrid>
              <a:tr h="205083">
                <a:tc>
                  <a:txBody>
                    <a:bodyPr/>
                    <a:lstStyle/>
                    <a:p>
                      <a:pPr algn="l" fontAlgn="b"/>
                      <a:r>
                        <a:rPr lang="fr-FR" sz="1000" b="1" u="none" strike="noStrike" dirty="0">
                          <a:effectLst/>
                        </a:rPr>
                        <a:t>3ères car </a:t>
                      </a:r>
                      <a:r>
                        <a:rPr lang="fr-FR" sz="1000" b="1" u="none" strike="noStrike" dirty="0" err="1">
                          <a:effectLst/>
                        </a:rPr>
                        <a:t>gch</a:t>
                      </a:r>
                      <a:endParaRPr lang="fr-FR" sz="1000" b="1"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b="1" u="none" strike="noStrike">
                          <a:effectLst/>
                        </a:rPr>
                        <a:t>extrait du texte</a:t>
                      </a:r>
                      <a:endParaRPr lang="fr-FR" sz="1000" b="1"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b="1" u="none" strike="noStrike" dirty="0">
                          <a:effectLst/>
                        </a:rPr>
                        <a:t>en maj</a:t>
                      </a:r>
                      <a:endParaRPr lang="fr-FR" sz="1000" b="1"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b="1" u="none" strike="noStrike">
                          <a:effectLst/>
                        </a:rPr>
                        <a:t>en min</a:t>
                      </a:r>
                      <a:endParaRPr lang="fr-FR" sz="1000" b="1"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b="1" u="none" strike="noStrike">
                          <a:effectLst/>
                        </a:rPr>
                        <a:t>nb caractères</a:t>
                      </a:r>
                      <a:endParaRPr lang="fr-FR" sz="1000" b="1"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b="1" u="none" strike="noStrike" dirty="0">
                          <a:effectLst/>
                        </a:rPr>
                        <a:t>(No </a:t>
                      </a:r>
                      <a:r>
                        <a:rPr lang="fr-FR" sz="1000" b="1" u="none" strike="noStrike" dirty="0" err="1">
                          <a:effectLst/>
                        </a:rPr>
                        <a:t>column</a:t>
                      </a:r>
                      <a:r>
                        <a:rPr lang="fr-FR" sz="1000" b="1" u="none" strike="noStrike" dirty="0">
                          <a:effectLst/>
                        </a:rPr>
                        <a:t> </a:t>
                      </a:r>
                      <a:r>
                        <a:rPr lang="fr-FR" sz="1000" b="1" u="none" strike="noStrike" dirty="0" err="1">
                          <a:effectLst/>
                        </a:rPr>
                        <a:t>name</a:t>
                      </a:r>
                      <a:r>
                        <a:rPr lang="fr-FR" sz="1000" b="1" u="none" strike="noStrike" dirty="0">
                          <a:effectLst/>
                        </a:rPr>
                        <a:t>)</a:t>
                      </a:r>
                      <a:endParaRPr lang="fr-FR" sz="1000" b="1"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b="1" u="none" strike="noStrike" dirty="0">
                          <a:effectLst/>
                        </a:rPr>
                        <a:t>supp espaces </a:t>
                      </a:r>
                      <a:r>
                        <a:rPr lang="fr-FR" sz="1000" b="1" u="none" strike="noStrike" dirty="0" err="1">
                          <a:effectLst/>
                        </a:rPr>
                        <a:t>drte</a:t>
                      </a:r>
                      <a:endParaRPr lang="fr-FR" sz="1000" b="1" i="0" u="none" strike="noStrike" dirty="0">
                        <a:solidFill>
                          <a:srgbClr val="000000"/>
                        </a:solidFill>
                        <a:effectLst/>
                        <a:latin typeface="Calibri" panose="020F0502020204030204" pitchFamily="34" charset="0"/>
                      </a:endParaRPr>
                    </a:p>
                  </a:txBody>
                  <a:tcPr marL="8587" marR="8587" marT="8587" marB="0" anchor="b"/>
                </a:tc>
                <a:extLst>
                  <a:ext uri="{0D108BD9-81ED-4DB2-BD59-A6C34878D82A}">
                    <a16:rowId xmlns:a16="http://schemas.microsoft.com/office/drawing/2014/main" val="2856919084"/>
                  </a:ext>
                </a:extLst>
              </a:tr>
              <a:tr h="171741">
                <a:tc>
                  <a:txBody>
                    <a:bodyPr/>
                    <a:lstStyle/>
                    <a:p>
                      <a:pPr algn="l" fontAlgn="b"/>
                      <a:r>
                        <a:rPr lang="fr-FR" sz="1000" u="none" strike="noStrike" dirty="0">
                          <a:effectLst/>
                        </a:rPr>
                        <a:t>DEU</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UT</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DEUTSCHLAND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err="1">
                          <a:effectLst/>
                        </a:rPr>
                        <a:t>deutschland</a:t>
                      </a:r>
                      <a:r>
                        <a:rPr lang="fr-FR" sz="1000" u="none" strike="noStrike" dirty="0">
                          <a:effectLst/>
                        </a:rPr>
                        <a:t>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r" fontAlgn="b"/>
                      <a:r>
                        <a:rPr lang="fr-FR" sz="1000" u="none" strike="noStrike" dirty="0">
                          <a:effectLst/>
                        </a:rPr>
                        <a:t>11</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Sales </a:t>
                      </a:r>
                      <a:r>
                        <a:rPr lang="fr-FR" sz="1000" u="none" strike="noStrike" dirty="0" err="1">
                          <a:effectLst/>
                        </a:rPr>
                        <a:t>Representative</a:t>
                      </a:r>
                      <a:r>
                        <a:rPr lang="fr-FR" sz="1000" u="none" strike="noStrike" dirty="0">
                          <a:effectLst/>
                        </a:rPr>
                        <a:t>          ALFKI</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Sales </a:t>
                      </a:r>
                      <a:r>
                        <a:rPr lang="fr-FR" sz="1000" u="none" strike="noStrike" dirty="0" err="1">
                          <a:effectLst/>
                        </a:rPr>
                        <a:t>Representative</a:t>
                      </a:r>
                      <a:r>
                        <a:rPr lang="fr-FR" sz="1000" u="none" strike="noStrike" dirty="0">
                          <a:effectLst/>
                        </a:rPr>
                        <a:t> ALFKI</a:t>
                      </a:r>
                      <a:endParaRPr lang="fr-FR" sz="1000" b="0" i="0" u="none" strike="noStrike" dirty="0">
                        <a:solidFill>
                          <a:srgbClr val="000000"/>
                        </a:solidFill>
                        <a:effectLst/>
                        <a:latin typeface="Calibri" panose="020F0502020204030204" pitchFamily="34" charset="0"/>
                      </a:endParaRPr>
                    </a:p>
                  </a:txBody>
                  <a:tcPr marL="8587" marR="8587" marT="8587" marB="0" anchor="b"/>
                </a:tc>
                <a:extLst>
                  <a:ext uri="{0D108BD9-81ED-4DB2-BD59-A6C34878D82A}">
                    <a16:rowId xmlns:a16="http://schemas.microsoft.com/office/drawing/2014/main" val="377338728"/>
                  </a:ext>
                </a:extLst>
              </a:tr>
              <a:tr h="171741">
                <a:tc>
                  <a:txBody>
                    <a:bodyPr/>
                    <a:lstStyle/>
                    <a:p>
                      <a:pPr algn="l" fontAlgn="b"/>
                      <a:r>
                        <a:rPr lang="fr-FR" sz="1000" u="none" strike="noStrike">
                          <a:effectLst/>
                        </a:rPr>
                        <a:t>Mex</a:t>
                      </a:r>
                      <a:endParaRPr lang="fr-FR" sz="1000" b="0"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xi</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MEXICO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a:effectLst/>
                        </a:rPr>
                        <a:t>mexico         </a:t>
                      </a:r>
                      <a:endParaRPr lang="fr-FR" sz="1000" b="0" i="0" u="none" strike="noStrike">
                        <a:solidFill>
                          <a:srgbClr val="000000"/>
                        </a:solidFill>
                        <a:effectLst/>
                        <a:latin typeface="Calibri" panose="020F0502020204030204" pitchFamily="34" charset="0"/>
                      </a:endParaRPr>
                    </a:p>
                  </a:txBody>
                  <a:tcPr marL="8587" marR="8587" marT="8587" marB="0" anchor="b"/>
                </a:tc>
                <a:tc>
                  <a:txBody>
                    <a:bodyPr/>
                    <a:lstStyle/>
                    <a:p>
                      <a:pPr algn="r" fontAlgn="b"/>
                      <a:r>
                        <a:rPr lang="fr-FR" sz="1000" u="none" strike="noStrike" dirty="0">
                          <a:effectLst/>
                        </a:rPr>
                        <a:t>6</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err="1">
                          <a:effectLst/>
                        </a:rPr>
                        <a:t>Owner</a:t>
                      </a:r>
                      <a:r>
                        <a:rPr lang="fr-FR" sz="1000" u="none" strike="noStrike" dirty="0">
                          <a:effectLst/>
                        </a:rPr>
                        <a:t>                         ANATR</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err="1">
                          <a:effectLst/>
                        </a:rPr>
                        <a:t>Owner</a:t>
                      </a:r>
                      <a:r>
                        <a:rPr lang="fr-FR" sz="1000" u="none" strike="noStrike" dirty="0">
                          <a:effectLst/>
                        </a:rPr>
                        <a:t> ANATR</a:t>
                      </a:r>
                      <a:endParaRPr lang="fr-FR" sz="1000" b="0" i="0" u="none" strike="noStrike" dirty="0">
                        <a:solidFill>
                          <a:srgbClr val="000000"/>
                        </a:solidFill>
                        <a:effectLst/>
                        <a:latin typeface="Calibri" panose="020F0502020204030204" pitchFamily="34" charset="0"/>
                      </a:endParaRPr>
                    </a:p>
                  </a:txBody>
                  <a:tcPr marL="8587" marR="8587" marT="8587" marB="0" anchor="b"/>
                </a:tc>
                <a:extLst>
                  <a:ext uri="{0D108BD9-81ED-4DB2-BD59-A6C34878D82A}">
                    <a16:rowId xmlns:a16="http://schemas.microsoft.com/office/drawing/2014/main" val="1967549055"/>
                  </a:ext>
                </a:extLst>
              </a:tr>
              <a:tr h="171741">
                <a:tc>
                  <a:txBody>
                    <a:bodyPr/>
                    <a:lstStyle/>
                    <a:p>
                      <a:pPr algn="l" fontAlgn="b"/>
                      <a:r>
                        <a:rPr lang="fr-FR" sz="1000" u="none" strike="noStrike">
                          <a:effectLst/>
                        </a:rPr>
                        <a:t>Mex</a:t>
                      </a:r>
                      <a:endParaRPr lang="fr-FR" sz="1000" b="0"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xi</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a:effectLst/>
                        </a:rPr>
                        <a:t>MEXICO         </a:t>
                      </a:r>
                      <a:endParaRPr lang="fr-FR" sz="1000" b="0"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mexico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r" fontAlgn="b"/>
                      <a:r>
                        <a:rPr lang="fr-FR" sz="1000" u="none" strike="noStrike" dirty="0">
                          <a:effectLst/>
                        </a:rPr>
                        <a:t>6</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err="1">
                          <a:effectLst/>
                        </a:rPr>
                        <a:t>Owner</a:t>
                      </a:r>
                      <a:r>
                        <a:rPr lang="fr-FR" sz="1000" u="none" strike="noStrike" dirty="0">
                          <a:effectLst/>
                        </a:rPr>
                        <a:t>                         ANTON</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a:effectLst/>
                        </a:rPr>
                        <a:t>Owner ANTON</a:t>
                      </a:r>
                      <a:endParaRPr lang="fr-FR" sz="1000" b="0" i="0" u="none" strike="noStrike">
                        <a:solidFill>
                          <a:srgbClr val="000000"/>
                        </a:solidFill>
                        <a:effectLst/>
                        <a:latin typeface="Calibri" panose="020F0502020204030204" pitchFamily="34" charset="0"/>
                      </a:endParaRPr>
                    </a:p>
                  </a:txBody>
                  <a:tcPr marL="8587" marR="8587" marT="8587" marB="0" anchor="b"/>
                </a:tc>
                <a:extLst>
                  <a:ext uri="{0D108BD9-81ED-4DB2-BD59-A6C34878D82A}">
                    <a16:rowId xmlns:a16="http://schemas.microsoft.com/office/drawing/2014/main" val="747710506"/>
                  </a:ext>
                </a:extLst>
              </a:tr>
              <a:tr h="171741">
                <a:tc>
                  <a:txBody>
                    <a:bodyPr/>
                    <a:lstStyle/>
                    <a:p>
                      <a:pPr algn="l" fontAlgn="b"/>
                      <a:r>
                        <a:rPr lang="fr-FR" sz="1000" u="none" strike="noStrike">
                          <a:effectLst/>
                        </a:rPr>
                        <a:t>UK </a:t>
                      </a:r>
                      <a:endParaRPr lang="fr-FR" sz="1000" b="0"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UK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err="1">
                          <a:effectLst/>
                        </a:rPr>
                        <a:t>uk</a:t>
                      </a:r>
                      <a:r>
                        <a:rPr lang="fr-FR" sz="1000" u="none" strike="noStrike" dirty="0">
                          <a:effectLst/>
                        </a:rPr>
                        <a:t>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r" fontAlgn="b"/>
                      <a:r>
                        <a:rPr lang="fr-FR" sz="1000" u="none" strike="noStrike" dirty="0">
                          <a:effectLst/>
                        </a:rPr>
                        <a:t>2</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Sales </a:t>
                      </a:r>
                      <a:r>
                        <a:rPr lang="fr-FR" sz="1000" u="none" strike="noStrike" dirty="0" err="1">
                          <a:effectLst/>
                        </a:rPr>
                        <a:t>Representative</a:t>
                      </a:r>
                      <a:r>
                        <a:rPr lang="fr-FR" sz="1000" u="none" strike="noStrike" dirty="0">
                          <a:effectLst/>
                        </a:rPr>
                        <a:t>          AROUT</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Sales </a:t>
                      </a:r>
                      <a:r>
                        <a:rPr lang="fr-FR" sz="1000" u="none" strike="noStrike" dirty="0" err="1">
                          <a:effectLst/>
                        </a:rPr>
                        <a:t>Representative</a:t>
                      </a:r>
                      <a:r>
                        <a:rPr lang="fr-FR" sz="1000" u="none" strike="noStrike" dirty="0">
                          <a:effectLst/>
                        </a:rPr>
                        <a:t> AROUT</a:t>
                      </a:r>
                      <a:endParaRPr lang="fr-FR" sz="1000" b="0" i="0" u="none" strike="noStrike" dirty="0">
                        <a:solidFill>
                          <a:srgbClr val="000000"/>
                        </a:solidFill>
                        <a:effectLst/>
                        <a:latin typeface="Calibri" panose="020F0502020204030204" pitchFamily="34" charset="0"/>
                      </a:endParaRPr>
                    </a:p>
                  </a:txBody>
                  <a:tcPr marL="8587" marR="8587" marT="8587" marB="0" anchor="b"/>
                </a:tc>
                <a:extLst>
                  <a:ext uri="{0D108BD9-81ED-4DB2-BD59-A6C34878D82A}">
                    <a16:rowId xmlns:a16="http://schemas.microsoft.com/office/drawing/2014/main" val="3706963742"/>
                  </a:ext>
                </a:extLst>
              </a:tr>
            </a:tbl>
          </a:graphicData>
        </a:graphic>
      </p:graphicFrame>
      <p:sp>
        <p:nvSpPr>
          <p:cNvPr id="2" name="Espace réservé du numéro de diapositive 1">
            <a:extLst>
              <a:ext uri="{FF2B5EF4-FFF2-40B4-BE49-F238E27FC236}">
                <a16:creationId xmlns:a16="http://schemas.microsoft.com/office/drawing/2014/main" id="{3DB42FEC-D980-FBE4-1D0E-BFECB5BEF7C2}"/>
              </a:ext>
            </a:extLst>
          </p:cNvPr>
          <p:cNvSpPr>
            <a:spLocks noGrp="1"/>
          </p:cNvSpPr>
          <p:nvPr>
            <p:ph type="sldNum" sz="quarter" idx="12"/>
          </p:nvPr>
        </p:nvSpPr>
        <p:spPr/>
        <p:txBody>
          <a:bodyPr/>
          <a:lstStyle/>
          <a:p>
            <a:fld id="{6587D2DD-EBBC-47E7-9E6A-8D97EC9AED78}" type="slidenum">
              <a:rPr lang="fr-FR" smtClean="0"/>
              <a:pPr/>
              <a:t>44</a:t>
            </a:fld>
            <a:endParaRPr lang="fr-F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a:bodyPr>
          <a:lstStyle/>
          <a:p>
            <a:r>
              <a:rPr lang="fr-FR" sz="4000" b="1" dirty="0"/>
              <a:t>Les calculs / fonctions intégrées</a:t>
            </a:r>
            <a:br>
              <a:rPr lang="fr-FR" dirty="0"/>
            </a:br>
            <a:r>
              <a:rPr lang="fr-FR" sz="2800" dirty="0"/>
              <a:t>Convertir : La fonction CAST (SQL)</a:t>
            </a:r>
          </a:p>
        </p:txBody>
      </p:sp>
      <p:sp>
        <p:nvSpPr>
          <p:cNvPr id="10" name="ZoneTexte 9">
            <a:extLst>
              <a:ext uri="{FF2B5EF4-FFF2-40B4-BE49-F238E27FC236}">
                <a16:creationId xmlns:a16="http://schemas.microsoft.com/office/drawing/2014/main" id="{D9687AED-7419-4DCD-8523-5344529AE002}"/>
              </a:ext>
            </a:extLst>
          </p:cNvPr>
          <p:cNvSpPr txBox="1"/>
          <p:nvPr/>
        </p:nvSpPr>
        <p:spPr>
          <a:xfrm>
            <a:off x="971600" y="1556792"/>
            <a:ext cx="8027240" cy="4247317"/>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endParaRPr lang="fr-FR" sz="1800" dirty="0">
              <a:solidFill>
                <a:srgbClr val="000000"/>
              </a:solidFill>
              <a:latin typeface="Consolas" panose="020B0609020204030204" pitchFamily="49" charset="0"/>
            </a:endParaRPr>
          </a:p>
          <a:p>
            <a:r>
              <a:rPr lang="en-US" sz="1800" dirty="0">
                <a:solidFill>
                  <a:srgbClr val="FF00FF"/>
                </a:solidFill>
                <a:latin typeface="Consolas" panose="020B0609020204030204" pitchFamily="49" charset="0"/>
              </a:rPr>
              <a:t>cast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25.2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int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cast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15.2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int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cast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33.6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int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result</a:t>
            </a:r>
          </a:p>
          <a:p>
            <a:r>
              <a:rPr lang="fr-FR" sz="1800" dirty="0" err="1">
                <a:solidFill>
                  <a:srgbClr val="FF00FF"/>
                </a:solidFill>
                <a:latin typeface="Consolas" panose="020B0609020204030204" pitchFamily="49" charset="0"/>
              </a:rPr>
              <a:t>convert</a:t>
            </a:r>
            <a:r>
              <a:rPr lang="en-US" dirty="0">
                <a:solidFill>
                  <a:srgbClr val="000000"/>
                </a:solidFill>
                <a:latin typeface="Consolas" panose="020B0609020204030204" pitchFamily="49" charset="0"/>
              </a:rPr>
              <a:t>(</a:t>
            </a:r>
            <a:r>
              <a:rPr lang="en-US" sz="1800" dirty="0">
                <a:solidFill>
                  <a:srgbClr val="0000FF"/>
                </a:solidFill>
                <a:latin typeface="Consolas" panose="020B0609020204030204" pitchFamily="49" charset="0"/>
              </a:rPr>
              <a:t>int, </a:t>
            </a:r>
            <a:r>
              <a:rPr lang="en-US" sz="1800" dirty="0">
                <a:solidFill>
                  <a:srgbClr val="000000"/>
                </a:solidFill>
                <a:latin typeface="Consolas" panose="020B0609020204030204" pitchFamily="49" charset="0"/>
              </a:rPr>
              <a:t>25.2) = 25</a:t>
            </a:r>
          </a:p>
          <a:p>
            <a:pPr marL="285750" indent="-285750">
              <a:buFont typeface="Wingdings" panose="05000000000000000000" pitchFamily="2" charset="2"/>
              <a:buChar char="à"/>
            </a:pPr>
            <a:r>
              <a:rPr lang="en-US" dirty="0">
                <a:solidFill>
                  <a:srgbClr val="008000"/>
                </a:solidFill>
                <a:latin typeface="Consolas" panose="020B0609020204030204" pitchFamily="49" charset="0"/>
                <a:sym typeface="Wingdings" panose="05000000000000000000" pitchFamily="2" charset="2"/>
              </a:rPr>
              <a:t>73: </a:t>
            </a:r>
            <a:r>
              <a:rPr lang="en-US" dirty="0" err="1">
                <a:solidFill>
                  <a:srgbClr val="008000"/>
                </a:solidFill>
                <a:latin typeface="Consolas" panose="020B0609020204030204" pitchFamily="49" charset="0"/>
                <a:sym typeface="Wingdings" panose="05000000000000000000" pitchFamily="2" charset="2"/>
              </a:rPr>
              <a:t>l’arrondi</a:t>
            </a:r>
            <a:r>
              <a:rPr lang="en-US" dirty="0">
                <a:solidFill>
                  <a:srgbClr val="008000"/>
                </a:solidFill>
                <a:latin typeface="Consolas" panose="020B0609020204030204" pitchFamily="49" charset="0"/>
                <a:sym typeface="Wingdings" panose="05000000000000000000" pitchFamily="2" charset="2"/>
              </a:rPr>
              <a:t> </a:t>
            </a:r>
            <a:r>
              <a:rPr lang="en-US" dirty="0" err="1">
                <a:solidFill>
                  <a:srgbClr val="008000"/>
                </a:solidFill>
                <a:latin typeface="Consolas" panose="020B0609020204030204" pitchFamily="49" charset="0"/>
                <a:sym typeface="Wingdings" panose="05000000000000000000" pitchFamily="2" charset="2"/>
              </a:rPr>
              <a:t>est</a:t>
            </a:r>
            <a:r>
              <a:rPr lang="en-US" dirty="0">
                <a:solidFill>
                  <a:srgbClr val="008000"/>
                </a:solidFill>
                <a:latin typeface="Consolas" panose="020B0609020204030204" pitchFamily="49" charset="0"/>
                <a:sym typeface="Wingdings" panose="05000000000000000000" pitchFamily="2" charset="2"/>
              </a:rPr>
              <a:t> </a:t>
            </a:r>
            <a:r>
              <a:rPr lang="en-US" dirty="0" err="1">
                <a:solidFill>
                  <a:srgbClr val="008000"/>
                </a:solidFill>
                <a:latin typeface="Consolas" panose="020B0609020204030204" pitchFamily="49" charset="0"/>
                <a:sym typeface="Wingdings" panose="05000000000000000000" pitchFamily="2" charset="2"/>
              </a:rPr>
              <a:t>calculé</a:t>
            </a:r>
            <a:r>
              <a:rPr lang="en-US" dirty="0">
                <a:solidFill>
                  <a:srgbClr val="008000"/>
                </a:solidFill>
                <a:latin typeface="Consolas" panose="020B0609020204030204" pitchFamily="49" charset="0"/>
                <a:sym typeface="Wingdings" panose="05000000000000000000" pitchFamily="2" charset="2"/>
              </a:rPr>
              <a:t> au </a:t>
            </a:r>
            <a:r>
              <a:rPr lang="en-US" dirty="0" err="1">
                <a:solidFill>
                  <a:srgbClr val="008000"/>
                </a:solidFill>
                <a:latin typeface="Consolas" panose="020B0609020204030204" pitchFamily="49" charset="0"/>
                <a:sym typeface="Wingdings" panose="05000000000000000000" pitchFamily="2" charset="2"/>
              </a:rPr>
              <a:t>nombre</a:t>
            </a:r>
            <a:r>
              <a:rPr lang="en-US" dirty="0">
                <a:solidFill>
                  <a:srgbClr val="008000"/>
                </a:solidFill>
                <a:latin typeface="Consolas" panose="020B0609020204030204" pitchFamily="49" charset="0"/>
                <a:sym typeface="Wingdings" panose="05000000000000000000" pitchFamily="2" charset="2"/>
              </a:rPr>
              <a:t> </a:t>
            </a:r>
            <a:r>
              <a:rPr lang="en-US" dirty="0" err="1">
                <a:solidFill>
                  <a:srgbClr val="008000"/>
                </a:solidFill>
                <a:latin typeface="Consolas" panose="020B0609020204030204" pitchFamily="49" charset="0"/>
                <a:sym typeface="Wingdings" panose="05000000000000000000" pitchFamily="2" charset="2"/>
              </a:rPr>
              <a:t>inférieur</a:t>
            </a:r>
            <a:endParaRPr lang="en-US" dirty="0">
              <a:solidFill>
                <a:srgbClr val="008000"/>
              </a:solidFill>
              <a:latin typeface="Consolas" panose="020B0609020204030204" pitchFamily="49" charset="0"/>
              <a:sym typeface="Wingdings" panose="05000000000000000000" pitchFamily="2" charset="2"/>
            </a:endParaRPr>
          </a:p>
          <a:p>
            <a:endParaRPr lang="en-US" dirty="0">
              <a:solidFill>
                <a:srgbClr val="008000"/>
              </a:solidFill>
              <a:latin typeface="Consolas" panose="020B0609020204030204" pitchFamily="49" charset="0"/>
              <a:sym typeface="Wingdings" panose="05000000000000000000" pitchFamily="2" charset="2"/>
            </a:endParaRPr>
          </a:p>
          <a:p>
            <a:r>
              <a:rPr lang="fr-FR" sz="1800" dirty="0">
                <a:solidFill>
                  <a:srgbClr val="000000"/>
                </a:solidFill>
                <a:latin typeface="Consolas" panose="020B0609020204030204" pitchFamily="49" charset="0"/>
              </a:rPr>
              <a:t>--------------------------------------------</a:t>
            </a: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entière’</a:t>
            </a:r>
            <a:r>
              <a:rPr lang="fr-FR" sz="1800" dirty="0">
                <a:solidFill>
                  <a:srgbClr val="808080"/>
                </a:solidFill>
                <a:latin typeface="Consolas" panose="020B0609020204030204" pitchFamily="49" charset="0"/>
              </a:rPr>
              <a:t>, -- type : DATETIME</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convert</a:t>
            </a:r>
            <a:r>
              <a:rPr lang="fr-FR" sz="1800" dirty="0">
                <a:solidFill>
                  <a:srgbClr val="0000FF"/>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sans heures minutes secondes’</a:t>
            </a:r>
            <a:r>
              <a:rPr lang="fr-FR" sz="1800" dirty="0">
                <a:solidFill>
                  <a:srgbClr val="808080"/>
                </a:solidFill>
                <a:latin typeface="Consolas" panose="020B0609020204030204" pitchFamily="49" charset="0"/>
              </a:rPr>
              <a:t>, -- quel type : DATE</a:t>
            </a:r>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autres types de conversions mais en TEXTE attention : </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convert</a:t>
            </a:r>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varchar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20</a:t>
            </a:r>
            <a:r>
              <a:rPr lang="fr-FR" sz="1800" dirty="0">
                <a:solidFill>
                  <a:srgbClr val="808080"/>
                </a:solidFill>
                <a:latin typeface="Consolas" panose="020B0609020204030204" pitchFamily="49" charset="0"/>
              </a:rPr>
              <a:t>),</a:t>
            </a:r>
            <a:r>
              <a:rPr lang="fr-FR" sz="1800" dirty="0" err="1">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108</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format 108'</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convert</a:t>
            </a:r>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varchar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20</a:t>
            </a:r>
            <a:r>
              <a:rPr lang="fr-FR" sz="1800" dirty="0">
                <a:solidFill>
                  <a:srgbClr val="808080"/>
                </a:solidFill>
                <a:latin typeface="Consolas" panose="020B0609020204030204" pitchFamily="49" charset="0"/>
              </a:rPr>
              <a:t>),</a:t>
            </a:r>
            <a:r>
              <a:rPr lang="fr-FR" sz="1800" dirty="0" err="1">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107</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format 107'</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convert</a:t>
            </a:r>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varchar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20</a:t>
            </a:r>
            <a:r>
              <a:rPr lang="fr-FR" sz="1800" dirty="0">
                <a:solidFill>
                  <a:srgbClr val="808080"/>
                </a:solidFill>
                <a:latin typeface="Consolas" panose="020B0609020204030204" pitchFamily="49" charset="0"/>
              </a:rPr>
              <a:t>),</a:t>
            </a:r>
            <a:r>
              <a:rPr lang="fr-FR" sz="1800" dirty="0" err="1">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113</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format 113'</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convert</a:t>
            </a:r>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varchar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20</a:t>
            </a:r>
            <a:r>
              <a:rPr lang="fr-FR" sz="1800" dirty="0">
                <a:solidFill>
                  <a:srgbClr val="808080"/>
                </a:solidFill>
                <a:latin typeface="Consolas" panose="020B0609020204030204" pitchFamily="49" charset="0"/>
              </a:rPr>
              <a:t>),</a:t>
            </a:r>
            <a:r>
              <a:rPr lang="fr-FR" sz="1800" dirty="0" err="1">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103</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format 103'</a:t>
            </a:r>
            <a:endParaRPr lang="fr-FR" dirty="0"/>
          </a:p>
        </p:txBody>
      </p:sp>
      <p:graphicFrame>
        <p:nvGraphicFramePr>
          <p:cNvPr id="7" name="Tableau 6">
            <a:extLst>
              <a:ext uri="{FF2B5EF4-FFF2-40B4-BE49-F238E27FC236}">
                <a16:creationId xmlns:a16="http://schemas.microsoft.com/office/drawing/2014/main" id="{ACA7ABEB-3AB4-4F0E-B591-42E4DDD0DD92}"/>
              </a:ext>
            </a:extLst>
          </p:cNvPr>
          <p:cNvGraphicFramePr>
            <a:graphicFrameLocks noGrp="1"/>
          </p:cNvGraphicFramePr>
          <p:nvPr>
            <p:extLst>
              <p:ext uri="{D42A27DB-BD31-4B8C-83A1-F6EECF244321}">
                <p14:modId xmlns:p14="http://schemas.microsoft.com/office/powerpoint/2010/main" val="746099375"/>
              </p:ext>
            </p:extLst>
          </p:nvPr>
        </p:nvGraphicFramePr>
        <p:xfrm>
          <a:off x="1043608" y="5741293"/>
          <a:ext cx="7492099" cy="535305"/>
        </p:xfrm>
        <a:graphic>
          <a:graphicData uri="http://schemas.openxmlformats.org/drawingml/2006/table">
            <a:tbl>
              <a:tblPr>
                <a:tableStyleId>{5C22544A-7EE6-4342-B048-85BDC9FD1C3A}</a:tableStyleId>
              </a:tblPr>
              <a:tblGrid>
                <a:gridCol w="1440160">
                  <a:extLst>
                    <a:ext uri="{9D8B030D-6E8A-4147-A177-3AD203B41FA5}">
                      <a16:colId xmlns:a16="http://schemas.microsoft.com/office/drawing/2014/main" val="233416033"/>
                    </a:ext>
                  </a:extLst>
                </a:gridCol>
                <a:gridCol w="1561018">
                  <a:extLst>
                    <a:ext uri="{9D8B030D-6E8A-4147-A177-3AD203B41FA5}">
                      <a16:colId xmlns:a16="http://schemas.microsoft.com/office/drawing/2014/main" val="247320941"/>
                    </a:ext>
                  </a:extLst>
                </a:gridCol>
                <a:gridCol w="1020664">
                  <a:extLst>
                    <a:ext uri="{9D8B030D-6E8A-4147-A177-3AD203B41FA5}">
                      <a16:colId xmlns:a16="http://schemas.microsoft.com/office/drawing/2014/main" val="3344810884"/>
                    </a:ext>
                  </a:extLst>
                </a:gridCol>
                <a:gridCol w="1020664">
                  <a:extLst>
                    <a:ext uri="{9D8B030D-6E8A-4147-A177-3AD203B41FA5}">
                      <a16:colId xmlns:a16="http://schemas.microsoft.com/office/drawing/2014/main" val="2169314748"/>
                    </a:ext>
                  </a:extLst>
                </a:gridCol>
                <a:gridCol w="1020664">
                  <a:extLst>
                    <a:ext uri="{9D8B030D-6E8A-4147-A177-3AD203B41FA5}">
                      <a16:colId xmlns:a16="http://schemas.microsoft.com/office/drawing/2014/main" val="2611467943"/>
                    </a:ext>
                  </a:extLst>
                </a:gridCol>
                <a:gridCol w="1428929">
                  <a:extLst>
                    <a:ext uri="{9D8B030D-6E8A-4147-A177-3AD203B41FA5}">
                      <a16:colId xmlns:a16="http://schemas.microsoft.com/office/drawing/2014/main" val="1531166436"/>
                    </a:ext>
                  </a:extLst>
                </a:gridCol>
              </a:tblGrid>
              <a:tr h="190500">
                <a:tc>
                  <a:txBody>
                    <a:bodyPr/>
                    <a:lstStyle/>
                    <a:p>
                      <a:pPr algn="ctr" fontAlgn="b"/>
                      <a:r>
                        <a:rPr lang="fr-FR" sz="1100" b="1" u="none" strike="noStrike" dirty="0">
                          <a:effectLst/>
                        </a:rPr>
                        <a:t>date entière</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b="1" u="none" strike="noStrike" dirty="0">
                          <a:effectLst/>
                        </a:rPr>
                        <a:t>date sans heures minutes secondes</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b="1" u="none" strike="noStrike" dirty="0">
                          <a:effectLst/>
                        </a:rPr>
                        <a:t>date format 108</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b="1" u="none" strike="noStrike" dirty="0">
                          <a:effectLst/>
                        </a:rPr>
                        <a:t>date format 107</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b="1" u="none" strike="noStrike" dirty="0">
                          <a:effectLst/>
                        </a:rPr>
                        <a:t>date format 113</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b="1" u="none" strike="noStrike" dirty="0">
                          <a:effectLst/>
                        </a:rPr>
                        <a:t>date format 103</a:t>
                      </a:r>
                      <a:endParaRPr lang="fr-FR"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72312494"/>
                  </a:ext>
                </a:extLst>
              </a:tr>
              <a:tr h="190500">
                <a:tc>
                  <a:txBody>
                    <a:bodyPr/>
                    <a:lstStyle/>
                    <a:p>
                      <a:pPr algn="ctr" fontAlgn="b"/>
                      <a:r>
                        <a:rPr lang="fr-FR" sz="1100" u="none" strike="noStrike" dirty="0">
                          <a:effectLst/>
                        </a:rPr>
                        <a:t>2021-12-31 14:44:16.620</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u="none" strike="noStrike" dirty="0">
                          <a:effectLst/>
                        </a:rPr>
                        <a:t>31/12/2021</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u="none" strike="noStrike" dirty="0">
                          <a:effectLst/>
                        </a:rPr>
                        <a:t>14:44:16</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u="none" strike="noStrike" dirty="0" err="1">
                          <a:effectLst/>
                        </a:rPr>
                        <a:t>déc</a:t>
                      </a:r>
                      <a:r>
                        <a:rPr lang="fr-FR" sz="1100" u="none" strike="noStrike" dirty="0">
                          <a:effectLst/>
                        </a:rPr>
                        <a:t> 31, 2021</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u="none" strike="noStrike" dirty="0">
                          <a:effectLst/>
                        </a:rPr>
                        <a:t>31/12/2021 14:44</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u="none" strike="noStrike" dirty="0">
                          <a:effectLst/>
                        </a:rPr>
                        <a:t>31/12/2021</a:t>
                      </a:r>
                      <a:endParaRPr lang="fr-FR"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092775"/>
                  </a:ext>
                </a:extLst>
              </a:tr>
            </a:tbl>
          </a:graphicData>
        </a:graphic>
      </p:graphicFrame>
      <p:sp>
        <p:nvSpPr>
          <p:cNvPr id="2" name="Espace réservé du numéro de diapositive 1">
            <a:extLst>
              <a:ext uri="{FF2B5EF4-FFF2-40B4-BE49-F238E27FC236}">
                <a16:creationId xmlns:a16="http://schemas.microsoft.com/office/drawing/2014/main" id="{ABA82611-46B3-6902-BCB1-7B26D3F2B1FF}"/>
              </a:ext>
            </a:extLst>
          </p:cNvPr>
          <p:cNvSpPr>
            <a:spLocks noGrp="1"/>
          </p:cNvSpPr>
          <p:nvPr>
            <p:ph type="sldNum" sz="quarter" idx="12"/>
          </p:nvPr>
        </p:nvSpPr>
        <p:spPr/>
        <p:txBody>
          <a:bodyPr/>
          <a:lstStyle/>
          <a:p>
            <a:fld id="{6587D2DD-EBBC-47E7-9E6A-8D97EC9AED78}" type="slidenum">
              <a:rPr lang="fr-FR" smtClean="0"/>
              <a:pPr/>
              <a:t>45</a:t>
            </a:fld>
            <a:endParaRPr lang="fr-F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2578392" y="2780927"/>
            <a:ext cx="6400800" cy="2105397"/>
          </a:xfrm>
        </p:spPr>
        <p:txBody>
          <a:bodyPr/>
          <a:lstStyle/>
          <a:p>
            <a:r>
              <a:rPr lang="fr-FR" dirty="0"/>
              <a:t>LES jointures</a:t>
            </a:r>
          </a:p>
        </p:txBody>
      </p:sp>
      <p:sp>
        <p:nvSpPr>
          <p:cNvPr id="9" name="Espace réservé du texte 5"/>
          <p:cNvSpPr>
            <a:spLocks noGrp="1"/>
          </p:cNvSpPr>
          <p:nvPr>
            <p:ph type="body" idx="1"/>
          </p:nvPr>
        </p:nvSpPr>
        <p:spPr>
          <a:xfrm>
            <a:off x="2578392" y="1066800"/>
            <a:ext cx="6400800" cy="1509712"/>
          </a:xfrm>
        </p:spPr>
        <p:txBody>
          <a:bodyPr>
            <a:normAutofit/>
          </a:bodyPr>
          <a:lstStyle/>
          <a:p>
            <a:r>
              <a:rPr lang="fr-FR" sz="5000" b="1" dirty="0"/>
              <a:t>Langage SQL</a:t>
            </a:r>
          </a:p>
        </p:txBody>
      </p:sp>
      <p:sp>
        <p:nvSpPr>
          <p:cNvPr id="2" name="Espace réservé du numéro de diapositive 1">
            <a:extLst>
              <a:ext uri="{FF2B5EF4-FFF2-40B4-BE49-F238E27FC236}">
                <a16:creationId xmlns:a16="http://schemas.microsoft.com/office/drawing/2014/main" id="{80C7788D-23FC-C13A-5702-F0B4FF936CE3}"/>
              </a:ext>
            </a:extLst>
          </p:cNvPr>
          <p:cNvSpPr>
            <a:spLocks noGrp="1"/>
          </p:cNvSpPr>
          <p:nvPr>
            <p:ph type="sldNum" sz="quarter" idx="12"/>
          </p:nvPr>
        </p:nvSpPr>
        <p:spPr/>
        <p:txBody>
          <a:bodyPr/>
          <a:lstStyle/>
          <a:p>
            <a:fld id="{6587D2DD-EBBC-47E7-9E6A-8D97EC9AED78}" type="slidenum">
              <a:rPr lang="fr-FR" smtClean="0"/>
              <a:pPr/>
              <a:t>46</a:t>
            </a:fld>
            <a:endParaRPr lang="fr-F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b="1" dirty="0">
                <a:solidFill>
                  <a:schemeClr val="tx2"/>
                </a:solidFill>
              </a:rPr>
              <a:t>Structure d’une table : les clés</a:t>
            </a:r>
            <a:endParaRPr lang="fr-FR" dirty="0"/>
          </a:p>
        </p:txBody>
      </p:sp>
      <p:sp>
        <p:nvSpPr>
          <p:cNvPr id="5" name="Espace réservé du contenu 2"/>
          <p:cNvSpPr>
            <a:spLocks noGrp="1"/>
          </p:cNvSpPr>
          <p:nvPr>
            <p:ph idx="1"/>
          </p:nvPr>
        </p:nvSpPr>
        <p:spPr>
          <a:xfrm>
            <a:off x="1115615" y="1340768"/>
            <a:ext cx="7955231" cy="5242594"/>
          </a:xfrm>
        </p:spPr>
        <p:txBody>
          <a:bodyPr rtlCol="0">
            <a:normAutofit/>
          </a:bodyPr>
          <a:lstStyle/>
          <a:p>
            <a:pPr marL="342900" indent="-342900" algn="just">
              <a:buFont typeface="Wingdings" panose="05000000000000000000" pitchFamily="2" charset="2"/>
              <a:buChar char="v"/>
              <a:defRPr/>
            </a:pPr>
            <a:r>
              <a:rPr lang="fr-FR" sz="2000" dirty="0">
                <a:solidFill>
                  <a:schemeClr val="tx2"/>
                </a:solidFill>
              </a:rPr>
              <a:t>Une </a:t>
            </a:r>
            <a:r>
              <a:rPr lang="fr-FR" sz="2000" b="1" dirty="0">
                <a:solidFill>
                  <a:schemeClr val="tx2"/>
                </a:solidFill>
              </a:rPr>
              <a:t>clé primaire (</a:t>
            </a:r>
            <a:r>
              <a:rPr lang="fr-FR" sz="2000" b="1" dirty="0" err="1">
                <a:solidFill>
                  <a:srgbClr val="C00000"/>
                </a:solidFill>
              </a:rPr>
              <a:t>Primary</a:t>
            </a:r>
            <a:r>
              <a:rPr lang="fr-FR" sz="2000" b="1" dirty="0">
                <a:solidFill>
                  <a:srgbClr val="C00000"/>
                </a:solidFill>
              </a:rPr>
              <a:t> Key = PK</a:t>
            </a:r>
            <a:r>
              <a:rPr lang="fr-FR" sz="2000" b="1" dirty="0">
                <a:solidFill>
                  <a:schemeClr val="tx2"/>
                </a:solidFill>
              </a:rPr>
              <a:t>) </a:t>
            </a:r>
            <a:r>
              <a:rPr lang="fr-FR" sz="2000" dirty="0">
                <a:solidFill>
                  <a:schemeClr val="tx2"/>
                </a:solidFill>
              </a:rPr>
              <a:t>est </a:t>
            </a:r>
            <a:r>
              <a:rPr lang="fr-FR" sz="2000" u="sng" dirty="0">
                <a:solidFill>
                  <a:schemeClr val="tx2"/>
                </a:solidFill>
              </a:rPr>
              <a:t>l’identifiant de l’enregistrement d’une table</a:t>
            </a:r>
            <a:r>
              <a:rPr lang="fr-FR" sz="2000" dirty="0">
                <a:solidFill>
                  <a:schemeClr val="tx2"/>
                </a:solidFill>
              </a:rPr>
              <a:t>. Une </a:t>
            </a:r>
            <a:r>
              <a:rPr lang="fr-FR" sz="2000" b="1" dirty="0">
                <a:solidFill>
                  <a:schemeClr val="tx2"/>
                </a:solidFill>
              </a:rPr>
              <a:t>clé étrangère </a:t>
            </a:r>
            <a:r>
              <a:rPr lang="fr-FR" sz="2000" dirty="0">
                <a:solidFill>
                  <a:schemeClr val="tx2"/>
                </a:solidFill>
              </a:rPr>
              <a:t>(</a:t>
            </a:r>
            <a:r>
              <a:rPr lang="fr-FR" sz="2000" b="1" dirty="0">
                <a:solidFill>
                  <a:schemeClr val="accent2"/>
                </a:solidFill>
              </a:rPr>
              <a:t>FK</a:t>
            </a:r>
            <a:r>
              <a:rPr lang="fr-FR" sz="2000" dirty="0">
                <a:solidFill>
                  <a:schemeClr val="tx2"/>
                </a:solidFill>
              </a:rPr>
              <a:t>) est l’identifiant</a:t>
            </a:r>
            <a:br>
              <a:rPr lang="fr-FR" sz="2000" dirty="0">
                <a:solidFill>
                  <a:schemeClr val="tx2"/>
                </a:solidFill>
              </a:rPr>
            </a:br>
            <a:r>
              <a:rPr lang="fr-FR" sz="2000" dirty="0">
                <a:solidFill>
                  <a:schemeClr val="tx2"/>
                </a:solidFill>
              </a:rPr>
              <a:t>d’un enregistrement </a:t>
            </a:r>
            <a:r>
              <a:rPr lang="fr-FR" sz="2000" u="sng" dirty="0">
                <a:solidFill>
                  <a:schemeClr val="tx2"/>
                </a:solidFill>
              </a:rPr>
              <a:t>provenant d’une autre table</a:t>
            </a:r>
            <a:r>
              <a:rPr lang="fr-FR" sz="2000" dirty="0">
                <a:solidFill>
                  <a:schemeClr val="tx2"/>
                </a:solidFill>
              </a:rPr>
              <a:t>.</a:t>
            </a:r>
            <a:endParaRPr lang="fr-FR" sz="1000" dirty="0">
              <a:solidFill>
                <a:schemeClr val="tx2"/>
              </a:solidFill>
            </a:endParaRPr>
          </a:p>
          <a:p>
            <a:pPr marL="342900" indent="-342900" algn="just" fontAlgn="auto">
              <a:spcAft>
                <a:spcPts val="0"/>
              </a:spcAft>
              <a:buFont typeface="Wingdings" panose="05000000000000000000" pitchFamily="2" charset="2"/>
              <a:buChar char="v"/>
              <a:defRPr/>
            </a:pPr>
            <a:r>
              <a:rPr lang="fr-FR" sz="2000" dirty="0">
                <a:solidFill>
                  <a:schemeClr val="tx2"/>
                </a:solidFill>
              </a:rPr>
              <a:t>C’est la relation d’égalité entre les deux qui permet la relation entre la table client et la table commande.</a:t>
            </a:r>
          </a:p>
          <a:p>
            <a:pPr marL="342900" indent="-342900" algn="just" fontAlgn="auto">
              <a:spcAft>
                <a:spcPts val="0"/>
              </a:spcAft>
              <a:buFont typeface="Wingdings" panose="05000000000000000000" pitchFamily="2" charset="2"/>
              <a:buChar char="v"/>
              <a:defRPr/>
            </a:pPr>
            <a:endParaRPr lang="fr-FR" sz="800" dirty="0">
              <a:solidFill>
                <a:schemeClr val="tx2"/>
              </a:solidFill>
            </a:endParaRPr>
          </a:p>
          <a:p>
            <a:pPr marL="342900" indent="-342900" fontAlgn="auto">
              <a:spcAft>
                <a:spcPts val="0"/>
              </a:spcAft>
              <a:buFont typeface="Wingdings" panose="05000000000000000000" pitchFamily="2" charset="2"/>
              <a:buChar char="v"/>
              <a:defRPr/>
            </a:pPr>
            <a:r>
              <a:rPr lang="fr-FR" sz="2000" dirty="0">
                <a:solidFill>
                  <a:schemeClr val="tx2"/>
                </a:solidFill>
              </a:rPr>
              <a:t>La cardinalité permet de comprendre la relation entre clé primaire et clé étrangère : </a:t>
            </a:r>
            <a:r>
              <a:rPr lang="fr-FR" sz="2000" dirty="0">
                <a:solidFill>
                  <a:schemeClr val="tx2"/>
                </a:solidFill>
                <a:latin typeface="Abadi" panose="020B0604020202020204" pitchFamily="34" charset="0"/>
              </a:rPr>
              <a:t>1- </a:t>
            </a:r>
            <a:r>
              <a:rPr lang="fr-FR" sz="2000" dirty="0">
                <a:solidFill>
                  <a:schemeClr val="tx2"/>
                </a:solidFill>
              </a:rPr>
              <a:t>N signifiant une ligne dans table</a:t>
            </a:r>
            <a:r>
              <a:rPr lang="fr-FR" sz="2000" dirty="0">
                <a:solidFill>
                  <a:schemeClr val="tx2"/>
                </a:solidFill>
                <a:latin typeface="Abadi" panose="020B0604020104020204" pitchFamily="34" charset="0"/>
              </a:rPr>
              <a:t>1</a:t>
            </a:r>
            <a:r>
              <a:rPr lang="fr-FR" sz="2000" dirty="0">
                <a:solidFill>
                  <a:schemeClr val="tx2"/>
                </a:solidFill>
              </a:rPr>
              <a:t>(client – PK) peut correspondre à plusieurs lignes (max) dans table2 (commande – FK).</a:t>
            </a:r>
          </a:p>
        </p:txBody>
      </p:sp>
      <p:graphicFrame>
        <p:nvGraphicFramePr>
          <p:cNvPr id="7" name="Tableau 6">
            <a:extLst>
              <a:ext uri="{FF2B5EF4-FFF2-40B4-BE49-F238E27FC236}">
                <a16:creationId xmlns:a16="http://schemas.microsoft.com/office/drawing/2014/main" id="{5D2A0BD0-02C4-4A06-8D85-E3199C3E6235}"/>
              </a:ext>
            </a:extLst>
          </p:cNvPr>
          <p:cNvGraphicFramePr>
            <a:graphicFrameLocks noGrp="1"/>
          </p:cNvGraphicFramePr>
          <p:nvPr>
            <p:extLst>
              <p:ext uri="{D42A27DB-BD31-4B8C-83A1-F6EECF244321}">
                <p14:modId xmlns:p14="http://schemas.microsoft.com/office/powerpoint/2010/main" val="3727151399"/>
              </p:ext>
            </p:extLst>
          </p:nvPr>
        </p:nvGraphicFramePr>
        <p:xfrm>
          <a:off x="1187624" y="4365236"/>
          <a:ext cx="4018214" cy="935972"/>
        </p:xfrm>
        <a:graphic>
          <a:graphicData uri="http://schemas.openxmlformats.org/drawingml/2006/table">
            <a:tbl>
              <a:tblPr>
                <a:tableStyleId>{5C22544A-7EE6-4342-B048-85BDC9FD1C3A}</a:tableStyleId>
              </a:tblPr>
              <a:tblGrid>
                <a:gridCol w="1734032">
                  <a:extLst>
                    <a:ext uri="{9D8B030D-6E8A-4147-A177-3AD203B41FA5}">
                      <a16:colId xmlns:a16="http://schemas.microsoft.com/office/drawing/2014/main" val="4196425507"/>
                    </a:ext>
                  </a:extLst>
                </a:gridCol>
                <a:gridCol w="761394">
                  <a:extLst>
                    <a:ext uri="{9D8B030D-6E8A-4147-A177-3AD203B41FA5}">
                      <a16:colId xmlns:a16="http://schemas.microsoft.com/office/drawing/2014/main" val="1127685484"/>
                    </a:ext>
                  </a:extLst>
                </a:gridCol>
                <a:gridCol w="761394">
                  <a:extLst>
                    <a:ext uri="{9D8B030D-6E8A-4147-A177-3AD203B41FA5}">
                      <a16:colId xmlns:a16="http://schemas.microsoft.com/office/drawing/2014/main" val="1351874897"/>
                    </a:ext>
                  </a:extLst>
                </a:gridCol>
                <a:gridCol w="761394">
                  <a:extLst>
                    <a:ext uri="{9D8B030D-6E8A-4147-A177-3AD203B41FA5}">
                      <a16:colId xmlns:a16="http://schemas.microsoft.com/office/drawing/2014/main" val="1176057030"/>
                    </a:ext>
                  </a:extLst>
                </a:gridCol>
              </a:tblGrid>
              <a:tr h="250172">
                <a:tc>
                  <a:txBody>
                    <a:bodyPr/>
                    <a:lstStyle/>
                    <a:p>
                      <a:pPr algn="ctr" rtl="0" fontAlgn="ctr"/>
                      <a:r>
                        <a:rPr lang="fr-FR" sz="1100" b="1" u="none" strike="noStrike" dirty="0" err="1">
                          <a:solidFill>
                            <a:srgbClr val="FF0000"/>
                          </a:solidFill>
                          <a:effectLst/>
                        </a:rPr>
                        <a:t>IdClient</a:t>
                      </a:r>
                      <a:r>
                        <a:rPr lang="fr-FR" sz="1100" b="1" u="none" strike="noStrike" dirty="0">
                          <a:solidFill>
                            <a:srgbClr val="FF0000"/>
                          </a:solidFill>
                          <a:effectLst/>
                        </a:rPr>
                        <a:t> : clé primaire PK</a:t>
                      </a:r>
                      <a:endParaRPr lang="fr-FR" sz="1100" b="1"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Nom</a:t>
                      </a:r>
                      <a:endParaRPr lang="fr-FR" sz="1100" b="1"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Prénom</a:t>
                      </a:r>
                      <a:endParaRPr lang="fr-FR" sz="1100" b="1"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Ville</a:t>
                      </a:r>
                      <a:endParaRPr lang="fr-FR" sz="1100" b="1"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2494789864"/>
                  </a:ext>
                </a:extLst>
              </a:tr>
              <a:tr h="228600">
                <a:tc>
                  <a:txBody>
                    <a:bodyPr/>
                    <a:lstStyle/>
                    <a:p>
                      <a:pPr algn="r" rtl="0" fontAlgn="ctr"/>
                      <a:r>
                        <a:rPr lang="fr-FR" sz="1100" u="none" strike="noStrike" dirty="0">
                          <a:solidFill>
                            <a:srgbClr val="FF0000"/>
                          </a:solidFill>
                          <a:effectLst/>
                        </a:rPr>
                        <a:t>1</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DUPONT</a:t>
                      </a:r>
                      <a:endParaRPr lang="fr-FR" sz="1100" b="0"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JOHN</a:t>
                      </a:r>
                      <a:endParaRPr lang="fr-FR" sz="1100" b="0"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PARIS</a:t>
                      </a:r>
                      <a:endParaRPr lang="fr-FR" sz="1100" b="0"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2242520286"/>
                  </a:ext>
                </a:extLst>
              </a:tr>
              <a:tr h="228600">
                <a:tc>
                  <a:txBody>
                    <a:bodyPr/>
                    <a:lstStyle/>
                    <a:p>
                      <a:pPr algn="r" rtl="0" fontAlgn="ctr"/>
                      <a:r>
                        <a:rPr lang="fr-FR" sz="1100" u="none" strike="noStrike" dirty="0">
                          <a:solidFill>
                            <a:srgbClr val="FF0000"/>
                          </a:solidFill>
                          <a:effectLst/>
                        </a:rPr>
                        <a:t>2</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DUPONT</a:t>
                      </a:r>
                      <a:endParaRPr lang="fr-FR" sz="1100" b="0"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PAUL</a:t>
                      </a:r>
                      <a:endParaRPr lang="fr-FR" sz="1100" b="0"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LYON</a:t>
                      </a:r>
                      <a:endParaRPr lang="fr-FR" sz="1100" b="0"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549716951"/>
                  </a:ext>
                </a:extLst>
              </a:tr>
              <a:tr h="228600">
                <a:tc>
                  <a:txBody>
                    <a:bodyPr/>
                    <a:lstStyle/>
                    <a:p>
                      <a:pPr algn="r" rtl="0" fontAlgn="ctr"/>
                      <a:r>
                        <a:rPr lang="fr-FR" sz="1100" u="none" strike="noStrike" dirty="0">
                          <a:solidFill>
                            <a:srgbClr val="FF0000"/>
                          </a:solidFill>
                          <a:effectLst/>
                        </a:rPr>
                        <a:t>3</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BART</a:t>
                      </a:r>
                      <a:endParaRPr lang="fr-FR" sz="1100" b="0" i="0" u="none" strike="noStrike">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ELODIE</a:t>
                      </a:r>
                      <a:endParaRPr lang="fr-FR" sz="1100" b="0"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MARSEILLE</a:t>
                      </a:r>
                      <a:endParaRPr lang="fr-FR" sz="1100" b="0"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3712927818"/>
                  </a:ext>
                </a:extLst>
              </a:tr>
            </a:tbl>
          </a:graphicData>
        </a:graphic>
      </p:graphicFrame>
      <p:graphicFrame>
        <p:nvGraphicFramePr>
          <p:cNvPr id="8" name="Tableau 7">
            <a:extLst>
              <a:ext uri="{FF2B5EF4-FFF2-40B4-BE49-F238E27FC236}">
                <a16:creationId xmlns:a16="http://schemas.microsoft.com/office/drawing/2014/main" id="{20150132-7F4F-494F-89EB-F286B056B789}"/>
              </a:ext>
            </a:extLst>
          </p:cNvPr>
          <p:cNvGraphicFramePr>
            <a:graphicFrameLocks noGrp="1"/>
          </p:cNvGraphicFramePr>
          <p:nvPr>
            <p:extLst>
              <p:ext uri="{D42A27DB-BD31-4B8C-83A1-F6EECF244321}">
                <p14:modId xmlns:p14="http://schemas.microsoft.com/office/powerpoint/2010/main" val="1524564139"/>
              </p:ext>
            </p:extLst>
          </p:nvPr>
        </p:nvGraphicFramePr>
        <p:xfrm>
          <a:off x="5292080" y="5497293"/>
          <a:ext cx="3762512" cy="885825"/>
        </p:xfrm>
        <a:graphic>
          <a:graphicData uri="http://schemas.openxmlformats.org/drawingml/2006/table">
            <a:tbl>
              <a:tblPr>
                <a:tableStyleId>{5C22544A-7EE6-4342-B048-85BDC9FD1C3A}</a:tableStyleId>
              </a:tblPr>
              <a:tblGrid>
                <a:gridCol w="1122504">
                  <a:extLst>
                    <a:ext uri="{9D8B030D-6E8A-4147-A177-3AD203B41FA5}">
                      <a16:colId xmlns:a16="http://schemas.microsoft.com/office/drawing/2014/main" val="1284078638"/>
                    </a:ext>
                  </a:extLst>
                </a:gridCol>
                <a:gridCol w="1819280">
                  <a:extLst>
                    <a:ext uri="{9D8B030D-6E8A-4147-A177-3AD203B41FA5}">
                      <a16:colId xmlns:a16="http://schemas.microsoft.com/office/drawing/2014/main" val="579285400"/>
                    </a:ext>
                  </a:extLst>
                </a:gridCol>
                <a:gridCol w="820728">
                  <a:extLst>
                    <a:ext uri="{9D8B030D-6E8A-4147-A177-3AD203B41FA5}">
                      <a16:colId xmlns:a16="http://schemas.microsoft.com/office/drawing/2014/main" val="1267208583"/>
                    </a:ext>
                  </a:extLst>
                </a:gridCol>
              </a:tblGrid>
              <a:tr h="200025">
                <a:tc>
                  <a:txBody>
                    <a:bodyPr/>
                    <a:lstStyle/>
                    <a:p>
                      <a:pPr algn="ctr" rtl="0" fontAlgn="ctr"/>
                      <a:r>
                        <a:rPr lang="fr-FR" sz="1100" b="1" u="none" strike="noStrike" dirty="0" err="1">
                          <a:solidFill>
                            <a:srgbClr val="FF0000"/>
                          </a:solidFill>
                          <a:effectLst/>
                        </a:rPr>
                        <a:t>NumCommande</a:t>
                      </a:r>
                      <a:endParaRPr lang="fr-FR" sz="1100" b="1"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err="1">
                          <a:solidFill>
                            <a:schemeClr val="accent2"/>
                          </a:solidFill>
                          <a:effectLst/>
                        </a:rPr>
                        <a:t>Idclient</a:t>
                      </a:r>
                      <a:r>
                        <a:rPr lang="fr-FR" sz="1100" b="1" u="none" strike="noStrike" dirty="0">
                          <a:solidFill>
                            <a:schemeClr val="accent2"/>
                          </a:solidFill>
                          <a:effectLst/>
                        </a:rPr>
                        <a:t> : clé étrangère FK</a:t>
                      </a:r>
                      <a:endParaRPr lang="fr-FR" sz="1100" b="1" i="0" u="none" strike="noStrike" dirty="0">
                        <a:solidFill>
                          <a:schemeClr val="accent2"/>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Date</a:t>
                      </a:r>
                      <a:endParaRPr lang="fr-FR" sz="1100" b="1"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153147340"/>
                  </a:ext>
                </a:extLst>
              </a:tr>
              <a:tr h="228600">
                <a:tc>
                  <a:txBody>
                    <a:bodyPr/>
                    <a:lstStyle/>
                    <a:p>
                      <a:pPr algn="r" rtl="0" fontAlgn="ctr"/>
                      <a:r>
                        <a:rPr lang="fr-FR" sz="1100" u="none" strike="noStrike" dirty="0">
                          <a:solidFill>
                            <a:srgbClr val="FF0000"/>
                          </a:solidFill>
                          <a:effectLst/>
                        </a:rPr>
                        <a:t>12</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ctr" rtl="0" fontAlgn="ctr"/>
                      <a:r>
                        <a:rPr lang="fr-FR" sz="1100" u="none" strike="noStrike" dirty="0">
                          <a:solidFill>
                            <a:schemeClr val="accent2"/>
                          </a:solidFill>
                          <a:effectLst/>
                        </a:rPr>
                        <a:t>1</a:t>
                      </a:r>
                      <a:endParaRPr lang="fr-FR" sz="1100" b="0" i="0" u="none" strike="noStrike" dirty="0">
                        <a:solidFill>
                          <a:schemeClr val="accent2"/>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30-déc-21</a:t>
                      </a:r>
                      <a:endParaRPr lang="fr-FR" sz="1100" b="0"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1338389407"/>
                  </a:ext>
                </a:extLst>
              </a:tr>
              <a:tr h="228600">
                <a:tc>
                  <a:txBody>
                    <a:bodyPr/>
                    <a:lstStyle/>
                    <a:p>
                      <a:pPr algn="r" rtl="0" fontAlgn="ctr"/>
                      <a:r>
                        <a:rPr lang="fr-FR" sz="1100" u="none" strike="noStrike" dirty="0">
                          <a:solidFill>
                            <a:srgbClr val="FF0000"/>
                          </a:solidFill>
                          <a:effectLst/>
                        </a:rPr>
                        <a:t>13</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ctr" rtl="0" fontAlgn="ctr"/>
                      <a:r>
                        <a:rPr lang="fr-FR" sz="1100" u="none" strike="noStrike" dirty="0">
                          <a:solidFill>
                            <a:schemeClr val="accent2"/>
                          </a:solidFill>
                          <a:effectLst/>
                        </a:rPr>
                        <a:t>1</a:t>
                      </a:r>
                      <a:endParaRPr lang="fr-FR" sz="1100" b="0" i="0" u="none" strike="noStrike" dirty="0">
                        <a:solidFill>
                          <a:schemeClr val="accent2"/>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31-déc-21</a:t>
                      </a:r>
                      <a:endParaRPr lang="fr-FR" sz="1100" b="0"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1824447939"/>
                  </a:ext>
                </a:extLst>
              </a:tr>
              <a:tr h="228600">
                <a:tc>
                  <a:txBody>
                    <a:bodyPr/>
                    <a:lstStyle/>
                    <a:p>
                      <a:pPr algn="r" rtl="0" fontAlgn="ctr"/>
                      <a:r>
                        <a:rPr lang="fr-FR" sz="1100" u="none" strike="noStrike" dirty="0">
                          <a:solidFill>
                            <a:srgbClr val="FF0000"/>
                          </a:solidFill>
                          <a:effectLst/>
                        </a:rPr>
                        <a:t>14</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ctr" rtl="0" fontAlgn="ctr"/>
                      <a:r>
                        <a:rPr lang="fr-FR" sz="1100" u="none" strike="noStrike" dirty="0">
                          <a:solidFill>
                            <a:schemeClr val="accent2"/>
                          </a:solidFill>
                          <a:effectLst/>
                        </a:rPr>
                        <a:t>2</a:t>
                      </a:r>
                      <a:endParaRPr lang="fr-FR" sz="1100" b="0" i="0" u="none" strike="noStrike" dirty="0">
                        <a:solidFill>
                          <a:schemeClr val="accent2"/>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31-déc-21</a:t>
                      </a:r>
                      <a:endParaRPr lang="fr-FR" sz="1100" b="0"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4071190092"/>
                  </a:ext>
                </a:extLst>
              </a:tr>
            </a:tbl>
          </a:graphicData>
        </a:graphic>
      </p:graphicFrame>
      <p:sp>
        <p:nvSpPr>
          <p:cNvPr id="6" name="Flèche : angle droit à deux pointes 5">
            <a:extLst>
              <a:ext uri="{FF2B5EF4-FFF2-40B4-BE49-F238E27FC236}">
                <a16:creationId xmlns:a16="http://schemas.microsoft.com/office/drawing/2014/main" id="{7E31B6C2-D733-48E0-9D1A-F0A8C387071B}"/>
              </a:ext>
            </a:extLst>
          </p:cNvPr>
          <p:cNvSpPr/>
          <p:nvPr/>
        </p:nvSpPr>
        <p:spPr>
          <a:xfrm rot="16200000">
            <a:off x="5757357" y="3958928"/>
            <a:ext cx="885825" cy="1784020"/>
          </a:xfrm>
          <a:prstGeom prst="leftUpArrow">
            <a:avLst>
              <a:gd name="adj1" fmla="val 16365"/>
              <a:gd name="adj2" fmla="val 25000"/>
              <a:gd name="adj3" fmla="val 2500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3" name="Rectangle 2">
            <a:extLst>
              <a:ext uri="{FF2B5EF4-FFF2-40B4-BE49-F238E27FC236}">
                <a16:creationId xmlns:a16="http://schemas.microsoft.com/office/drawing/2014/main" id="{C93B058C-346A-0C6D-C41C-F94AE48323D0}"/>
              </a:ext>
            </a:extLst>
          </p:cNvPr>
          <p:cNvSpPr/>
          <p:nvPr/>
        </p:nvSpPr>
        <p:spPr>
          <a:xfrm>
            <a:off x="7167066" y="5084477"/>
            <a:ext cx="576064" cy="36004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N</a:t>
            </a:r>
          </a:p>
        </p:txBody>
      </p:sp>
      <p:sp>
        <p:nvSpPr>
          <p:cNvPr id="9" name="Rectangle 8">
            <a:extLst>
              <a:ext uri="{FF2B5EF4-FFF2-40B4-BE49-F238E27FC236}">
                <a16:creationId xmlns:a16="http://schemas.microsoft.com/office/drawing/2014/main" id="{23954529-391C-FC8A-351F-196CEF9A2115}"/>
              </a:ext>
            </a:extLst>
          </p:cNvPr>
          <p:cNvSpPr/>
          <p:nvPr/>
        </p:nvSpPr>
        <p:spPr>
          <a:xfrm>
            <a:off x="5259017" y="4905164"/>
            <a:ext cx="576064" cy="36004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latin typeface="Abadi" panose="020B0604020104020204" pitchFamily="34" charset="0"/>
              </a:rPr>
              <a:t>1</a:t>
            </a:r>
          </a:p>
        </p:txBody>
      </p:sp>
      <p:sp>
        <p:nvSpPr>
          <p:cNvPr id="10" name="Espace réservé du numéro de diapositive 9">
            <a:extLst>
              <a:ext uri="{FF2B5EF4-FFF2-40B4-BE49-F238E27FC236}">
                <a16:creationId xmlns:a16="http://schemas.microsoft.com/office/drawing/2014/main" id="{09FFA91C-DF99-77F5-A8F2-B4C67E0E2E84}"/>
              </a:ext>
            </a:extLst>
          </p:cNvPr>
          <p:cNvSpPr>
            <a:spLocks noGrp="1"/>
          </p:cNvSpPr>
          <p:nvPr>
            <p:ph type="sldNum" sz="quarter" idx="12"/>
          </p:nvPr>
        </p:nvSpPr>
        <p:spPr/>
        <p:txBody>
          <a:bodyPr/>
          <a:lstStyle/>
          <a:p>
            <a:fld id="{6587D2DD-EBBC-47E7-9E6A-8D97EC9AED78}" type="slidenum">
              <a:rPr lang="fr-FR" smtClean="0"/>
              <a:pPr/>
              <a:t>47</a:t>
            </a:fld>
            <a:endParaRPr lang="fr-FR"/>
          </a:p>
        </p:txBody>
      </p:sp>
    </p:spTree>
    <p:extLst>
      <p:ext uri="{BB962C8B-B14F-4D97-AF65-F5344CB8AC3E}">
        <p14:creationId xmlns:p14="http://schemas.microsoft.com/office/powerpoint/2010/main" val="31038411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Rôle des clés</a:t>
            </a:r>
          </a:p>
        </p:txBody>
      </p:sp>
      <p:graphicFrame>
        <p:nvGraphicFramePr>
          <p:cNvPr id="3" name="Tableau 2">
            <a:extLst>
              <a:ext uri="{FF2B5EF4-FFF2-40B4-BE49-F238E27FC236}">
                <a16:creationId xmlns:a16="http://schemas.microsoft.com/office/drawing/2014/main" id="{9D4D873F-3FED-44B1-9807-066BDB5A7FA6}"/>
              </a:ext>
            </a:extLst>
          </p:cNvPr>
          <p:cNvGraphicFramePr>
            <a:graphicFrameLocks noGrp="1"/>
          </p:cNvGraphicFramePr>
          <p:nvPr/>
        </p:nvGraphicFramePr>
        <p:xfrm>
          <a:off x="1547664" y="1983978"/>
          <a:ext cx="1524000" cy="762000"/>
        </p:xfrm>
        <a:graphic>
          <a:graphicData uri="http://schemas.openxmlformats.org/drawingml/2006/table">
            <a:tbl>
              <a:tblPr>
                <a:tableStyleId>{5C22544A-7EE6-4342-B048-85BDC9FD1C3A}</a:tableStyleId>
              </a:tblPr>
              <a:tblGrid>
                <a:gridCol w="762000">
                  <a:extLst>
                    <a:ext uri="{9D8B030D-6E8A-4147-A177-3AD203B41FA5}">
                      <a16:colId xmlns:a16="http://schemas.microsoft.com/office/drawing/2014/main" val="3135541497"/>
                    </a:ext>
                  </a:extLst>
                </a:gridCol>
                <a:gridCol w="762000">
                  <a:extLst>
                    <a:ext uri="{9D8B030D-6E8A-4147-A177-3AD203B41FA5}">
                      <a16:colId xmlns:a16="http://schemas.microsoft.com/office/drawing/2014/main" val="2794818207"/>
                    </a:ext>
                  </a:extLst>
                </a:gridCol>
              </a:tblGrid>
              <a:tr h="190500">
                <a:tc>
                  <a:txBody>
                    <a:bodyPr/>
                    <a:lstStyle/>
                    <a:p>
                      <a:pPr algn="l" fontAlgn="b"/>
                      <a:r>
                        <a:rPr lang="fr-FR" sz="1100" b="1" u="none" strike="noStrike" dirty="0" err="1">
                          <a:solidFill>
                            <a:srgbClr val="C00000"/>
                          </a:solidFill>
                          <a:effectLst/>
                        </a:rPr>
                        <a:t>Idclt</a:t>
                      </a:r>
                      <a:endParaRPr lang="fr-FR" sz="1100" b="1" i="0" u="none" strike="noStrike" dirty="0">
                        <a:solidFill>
                          <a:srgbClr val="C00000"/>
                        </a:solidFill>
                        <a:effectLst/>
                        <a:latin typeface="Calibri" panose="020F0502020204030204" pitchFamily="34" charset="0"/>
                      </a:endParaRPr>
                    </a:p>
                  </a:txBody>
                  <a:tcPr marL="9525" marR="9525" marT="9525" marB="0" anchor="b"/>
                </a:tc>
                <a:tc>
                  <a:txBody>
                    <a:bodyPr/>
                    <a:lstStyle/>
                    <a:p>
                      <a:pPr algn="l" fontAlgn="b"/>
                      <a:r>
                        <a:rPr lang="fr-FR" sz="1100" b="1" u="none" strike="noStrike" dirty="0">
                          <a:effectLst/>
                        </a:rPr>
                        <a:t>Prénom</a:t>
                      </a:r>
                      <a:endParaRPr lang="fr-FR"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44334331"/>
                  </a:ext>
                </a:extLst>
              </a:tr>
              <a:tr h="190500">
                <a:tc>
                  <a:txBody>
                    <a:bodyPr/>
                    <a:lstStyle/>
                    <a:p>
                      <a:pPr algn="r" fontAlgn="b"/>
                      <a:r>
                        <a:rPr lang="fr-FR" sz="1100" u="none" strike="noStrike" dirty="0">
                          <a:solidFill>
                            <a:srgbClr val="C00000"/>
                          </a:solidFill>
                          <a:effectLst/>
                        </a:rPr>
                        <a:t>1</a:t>
                      </a:r>
                      <a:endParaRPr lang="fr-FR" sz="1100" b="0" i="0" u="none" strike="noStrike" dirty="0">
                        <a:solidFill>
                          <a:srgbClr val="C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John</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01127015"/>
                  </a:ext>
                </a:extLst>
              </a:tr>
              <a:tr h="190500">
                <a:tc>
                  <a:txBody>
                    <a:bodyPr/>
                    <a:lstStyle/>
                    <a:p>
                      <a:pPr algn="r" fontAlgn="b"/>
                      <a:r>
                        <a:rPr lang="fr-FR" sz="1100" u="none" strike="noStrike" dirty="0">
                          <a:solidFill>
                            <a:srgbClr val="C00000"/>
                          </a:solidFill>
                          <a:effectLst/>
                        </a:rPr>
                        <a:t>2</a:t>
                      </a:r>
                      <a:endParaRPr lang="fr-FR" sz="1100" b="0" i="0" u="none" strike="noStrike" dirty="0">
                        <a:solidFill>
                          <a:srgbClr val="C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Paul</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6021157"/>
                  </a:ext>
                </a:extLst>
              </a:tr>
              <a:tr h="190500">
                <a:tc>
                  <a:txBody>
                    <a:bodyPr/>
                    <a:lstStyle/>
                    <a:p>
                      <a:pPr algn="r" fontAlgn="b"/>
                      <a:r>
                        <a:rPr lang="fr-FR" sz="1100" u="none" strike="noStrike" dirty="0">
                          <a:solidFill>
                            <a:srgbClr val="C00000"/>
                          </a:solidFill>
                          <a:effectLst/>
                        </a:rPr>
                        <a:t>3</a:t>
                      </a:r>
                      <a:endParaRPr lang="fr-FR" sz="1100" b="0" i="0" u="none" strike="noStrike" dirty="0">
                        <a:solidFill>
                          <a:srgbClr val="C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Elodie</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9624405"/>
                  </a:ext>
                </a:extLst>
              </a:tr>
            </a:tbl>
          </a:graphicData>
        </a:graphic>
      </p:graphicFrame>
      <p:graphicFrame>
        <p:nvGraphicFramePr>
          <p:cNvPr id="4" name="Tableau 3">
            <a:extLst>
              <a:ext uri="{FF2B5EF4-FFF2-40B4-BE49-F238E27FC236}">
                <a16:creationId xmlns:a16="http://schemas.microsoft.com/office/drawing/2014/main" id="{34999736-098B-4999-AB16-39A27A5128EC}"/>
              </a:ext>
            </a:extLst>
          </p:cNvPr>
          <p:cNvGraphicFramePr>
            <a:graphicFrameLocks noGrp="1"/>
          </p:cNvGraphicFramePr>
          <p:nvPr>
            <p:extLst>
              <p:ext uri="{D42A27DB-BD31-4B8C-83A1-F6EECF244321}">
                <p14:modId xmlns:p14="http://schemas.microsoft.com/office/powerpoint/2010/main" val="1111785503"/>
              </p:ext>
            </p:extLst>
          </p:nvPr>
        </p:nvGraphicFramePr>
        <p:xfrm>
          <a:off x="3203848" y="1989900"/>
          <a:ext cx="2736304" cy="739140"/>
        </p:xfrm>
        <a:graphic>
          <a:graphicData uri="http://schemas.openxmlformats.org/drawingml/2006/table">
            <a:tbl>
              <a:tblPr>
                <a:tableStyleId>{5C22544A-7EE6-4342-B048-85BDC9FD1C3A}</a:tableStyleId>
              </a:tblPr>
              <a:tblGrid>
                <a:gridCol w="558429">
                  <a:extLst>
                    <a:ext uri="{9D8B030D-6E8A-4147-A177-3AD203B41FA5}">
                      <a16:colId xmlns:a16="http://schemas.microsoft.com/office/drawing/2014/main" val="708042353"/>
                    </a:ext>
                  </a:extLst>
                </a:gridCol>
                <a:gridCol w="881731">
                  <a:extLst>
                    <a:ext uri="{9D8B030D-6E8A-4147-A177-3AD203B41FA5}">
                      <a16:colId xmlns:a16="http://schemas.microsoft.com/office/drawing/2014/main" val="154249037"/>
                    </a:ext>
                  </a:extLst>
                </a:gridCol>
                <a:gridCol w="504056">
                  <a:extLst>
                    <a:ext uri="{9D8B030D-6E8A-4147-A177-3AD203B41FA5}">
                      <a16:colId xmlns:a16="http://schemas.microsoft.com/office/drawing/2014/main" val="4193315563"/>
                    </a:ext>
                  </a:extLst>
                </a:gridCol>
                <a:gridCol w="792088">
                  <a:extLst>
                    <a:ext uri="{9D8B030D-6E8A-4147-A177-3AD203B41FA5}">
                      <a16:colId xmlns:a16="http://schemas.microsoft.com/office/drawing/2014/main" val="1777179412"/>
                    </a:ext>
                  </a:extLst>
                </a:gridCol>
              </a:tblGrid>
              <a:tr h="190500">
                <a:tc>
                  <a:txBody>
                    <a:bodyPr/>
                    <a:lstStyle/>
                    <a:p>
                      <a:pPr algn="l" fontAlgn="b"/>
                      <a:r>
                        <a:rPr lang="fr-FR" sz="1100" b="1" u="none" strike="noStrike" dirty="0">
                          <a:solidFill>
                            <a:srgbClr val="C00000"/>
                          </a:solidFill>
                          <a:effectLst/>
                        </a:rPr>
                        <a:t>Id cmd</a:t>
                      </a:r>
                      <a:endParaRPr lang="fr-FR" sz="1100" b="1" i="0" u="none" strike="noStrike" dirty="0">
                        <a:solidFill>
                          <a:srgbClr val="C00000"/>
                        </a:solidFill>
                        <a:effectLst/>
                        <a:latin typeface="Calibri" panose="020F0502020204030204" pitchFamily="34" charset="0"/>
                      </a:endParaRPr>
                    </a:p>
                  </a:txBody>
                  <a:tcPr marL="0" marR="0" marT="0" marB="0" anchor="b"/>
                </a:tc>
                <a:tc>
                  <a:txBody>
                    <a:bodyPr/>
                    <a:lstStyle/>
                    <a:p>
                      <a:pPr algn="l" fontAlgn="b"/>
                      <a:r>
                        <a:rPr lang="fr-FR" sz="1100" b="1" u="none" strike="noStrike" dirty="0">
                          <a:effectLst/>
                        </a:rPr>
                        <a:t>Date</a:t>
                      </a:r>
                      <a:endParaRPr lang="fr-FR" sz="11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fr-FR" sz="1100" b="1" u="none" strike="noStrike" dirty="0" err="1">
                          <a:solidFill>
                            <a:schemeClr val="accent2"/>
                          </a:solidFill>
                          <a:effectLst/>
                        </a:rPr>
                        <a:t>Idclt</a:t>
                      </a:r>
                      <a:endParaRPr lang="fr-FR" sz="1100" b="1" i="0" u="none" strike="noStrike" dirty="0">
                        <a:solidFill>
                          <a:schemeClr val="accent2"/>
                        </a:solidFill>
                        <a:effectLst/>
                        <a:latin typeface="Calibri" panose="020F0502020204030204" pitchFamily="34" charset="0"/>
                      </a:endParaRPr>
                    </a:p>
                  </a:txBody>
                  <a:tcPr marL="0" marR="0" marT="0" marB="0" anchor="b"/>
                </a:tc>
                <a:tc>
                  <a:txBody>
                    <a:bodyPr/>
                    <a:lstStyle/>
                    <a:p>
                      <a:pPr algn="l" fontAlgn="b"/>
                      <a:r>
                        <a:rPr lang="fr-FR" sz="1100" b="1" u="none" strike="noStrike" dirty="0" err="1">
                          <a:solidFill>
                            <a:schemeClr val="accent2"/>
                          </a:solidFill>
                          <a:effectLst/>
                        </a:rPr>
                        <a:t>Idp</a:t>
                      </a:r>
                      <a:endParaRPr lang="fr-FR" sz="1100" b="1" i="0" u="none" strike="noStrike" dirty="0">
                        <a:solidFill>
                          <a:schemeClr val="accent2"/>
                        </a:solidFill>
                        <a:effectLst/>
                        <a:latin typeface="Calibri" panose="020F0502020204030204" pitchFamily="34" charset="0"/>
                      </a:endParaRPr>
                    </a:p>
                  </a:txBody>
                  <a:tcPr marL="0" marR="0" marT="0" marB="0" anchor="b"/>
                </a:tc>
                <a:extLst>
                  <a:ext uri="{0D108BD9-81ED-4DB2-BD59-A6C34878D82A}">
                    <a16:rowId xmlns:a16="http://schemas.microsoft.com/office/drawing/2014/main" val="332920793"/>
                  </a:ext>
                </a:extLst>
              </a:tr>
              <a:tr h="190500">
                <a:tc>
                  <a:txBody>
                    <a:bodyPr/>
                    <a:lstStyle/>
                    <a:p>
                      <a:pPr algn="r" fontAlgn="b"/>
                      <a:r>
                        <a:rPr lang="fr-FR" sz="1100" u="none" strike="noStrike" dirty="0">
                          <a:solidFill>
                            <a:srgbClr val="C00000"/>
                          </a:solidFill>
                          <a:effectLst/>
                        </a:rPr>
                        <a:t>12</a:t>
                      </a:r>
                      <a:endParaRPr lang="fr-FR" sz="1100" b="0" i="0" u="none" strike="noStrike" dirty="0">
                        <a:solidFill>
                          <a:srgbClr val="C00000"/>
                        </a:solidFill>
                        <a:effectLst/>
                        <a:latin typeface="Calibri" panose="020F0502020204030204" pitchFamily="34" charset="0"/>
                      </a:endParaRPr>
                    </a:p>
                  </a:txBody>
                  <a:tcPr marL="0" marR="0" marT="0" marB="0" anchor="b"/>
                </a:tc>
                <a:tc>
                  <a:txBody>
                    <a:bodyPr/>
                    <a:lstStyle/>
                    <a:p>
                      <a:pPr algn="r" fontAlgn="b"/>
                      <a:r>
                        <a:rPr lang="fr-FR" sz="1100" u="none" strike="noStrike" dirty="0">
                          <a:effectLst/>
                        </a:rPr>
                        <a:t>30-déc-21</a:t>
                      </a:r>
                    </a:p>
                  </a:txBody>
                  <a:tcPr marL="0" marR="0" marT="0" marB="0" anchor="b"/>
                </a:tc>
                <a:tc>
                  <a:txBody>
                    <a:bodyPr/>
                    <a:lstStyle/>
                    <a:p>
                      <a:pPr algn="r" fontAlgn="b"/>
                      <a:r>
                        <a:rPr lang="fr-FR" sz="1100" u="none" strike="noStrike" dirty="0">
                          <a:solidFill>
                            <a:schemeClr val="accent2"/>
                          </a:solidFill>
                          <a:effectLst/>
                        </a:rPr>
                        <a:t>1</a:t>
                      </a:r>
                      <a:endParaRPr lang="fr-FR" sz="1100" b="0" i="0" u="none" strike="noStrike" dirty="0">
                        <a:solidFill>
                          <a:schemeClr val="accent2"/>
                        </a:solidFill>
                        <a:effectLst/>
                        <a:latin typeface="Calibri" panose="020F0502020204030204" pitchFamily="34" charset="0"/>
                      </a:endParaRPr>
                    </a:p>
                  </a:txBody>
                  <a:tcPr marL="0" marR="0" marT="0" marB="0" anchor="b"/>
                </a:tc>
                <a:tc>
                  <a:txBody>
                    <a:bodyPr/>
                    <a:lstStyle/>
                    <a:p>
                      <a:pPr algn="r" fontAlgn="b"/>
                      <a:r>
                        <a:rPr lang="fr-FR" sz="1100" u="none" strike="noStrike" dirty="0">
                          <a:solidFill>
                            <a:schemeClr val="accent2"/>
                          </a:solidFill>
                          <a:effectLst/>
                        </a:rPr>
                        <a:t>2</a:t>
                      </a:r>
                      <a:endParaRPr lang="fr-FR" sz="1100" b="0" i="0" u="none" strike="noStrike" dirty="0">
                        <a:solidFill>
                          <a:schemeClr val="accent2"/>
                        </a:solidFill>
                        <a:effectLst/>
                        <a:latin typeface="Calibri" panose="020F0502020204030204" pitchFamily="34" charset="0"/>
                      </a:endParaRPr>
                    </a:p>
                  </a:txBody>
                  <a:tcPr marL="0" marR="0" marT="0" marB="0" anchor="b"/>
                </a:tc>
                <a:extLst>
                  <a:ext uri="{0D108BD9-81ED-4DB2-BD59-A6C34878D82A}">
                    <a16:rowId xmlns:a16="http://schemas.microsoft.com/office/drawing/2014/main" val="1560821538"/>
                  </a:ext>
                </a:extLst>
              </a:tr>
              <a:tr h="190500">
                <a:tc>
                  <a:txBody>
                    <a:bodyPr/>
                    <a:lstStyle/>
                    <a:p>
                      <a:pPr algn="r" fontAlgn="b"/>
                      <a:r>
                        <a:rPr lang="fr-FR" sz="1100" b="0" i="0" u="none" strike="noStrike" dirty="0">
                          <a:solidFill>
                            <a:srgbClr val="C00000"/>
                          </a:solidFill>
                          <a:effectLst/>
                          <a:latin typeface="Calibri" panose="020F0502020204030204" pitchFamily="34" charset="0"/>
                        </a:rPr>
                        <a:t>13</a:t>
                      </a:r>
                    </a:p>
                  </a:txBody>
                  <a:tcPr marL="0" marR="0" marT="0"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fr-FR" sz="1100" u="none" strike="noStrike" dirty="0">
                          <a:effectLst/>
                        </a:rPr>
                        <a:t>31-déc-21</a:t>
                      </a:r>
                    </a:p>
                  </a:txBody>
                  <a:tcPr marL="0" marR="0" marT="0" marB="0" anchor="b"/>
                </a:tc>
                <a:tc>
                  <a:txBody>
                    <a:bodyPr/>
                    <a:lstStyle/>
                    <a:p>
                      <a:pPr algn="r" fontAlgn="b"/>
                      <a:r>
                        <a:rPr lang="fr-FR" sz="1100" u="none" strike="noStrike" dirty="0">
                          <a:solidFill>
                            <a:schemeClr val="accent2"/>
                          </a:solidFill>
                          <a:effectLst/>
                        </a:rPr>
                        <a:t>1</a:t>
                      </a:r>
                      <a:endParaRPr lang="fr-FR" sz="1100" b="0" i="0" u="none" strike="noStrike" dirty="0">
                        <a:solidFill>
                          <a:schemeClr val="accent2"/>
                        </a:solidFill>
                        <a:effectLst/>
                        <a:latin typeface="Calibri" panose="020F0502020204030204" pitchFamily="34" charset="0"/>
                      </a:endParaRPr>
                    </a:p>
                  </a:txBody>
                  <a:tcPr marL="0" marR="0" marT="0" marB="0" anchor="b"/>
                </a:tc>
                <a:tc>
                  <a:txBody>
                    <a:bodyPr/>
                    <a:lstStyle/>
                    <a:p>
                      <a:pPr algn="r" fontAlgn="b"/>
                      <a:r>
                        <a:rPr lang="fr-FR" sz="1100" u="none" strike="noStrike" dirty="0">
                          <a:solidFill>
                            <a:schemeClr val="accent2"/>
                          </a:solidFill>
                          <a:effectLst/>
                        </a:rPr>
                        <a:t>1</a:t>
                      </a:r>
                      <a:endParaRPr lang="fr-FR" sz="1100" b="0" i="0" u="none" strike="noStrike" dirty="0">
                        <a:solidFill>
                          <a:schemeClr val="accent2"/>
                        </a:solidFill>
                        <a:effectLst/>
                        <a:latin typeface="Calibri" panose="020F0502020204030204" pitchFamily="34" charset="0"/>
                      </a:endParaRPr>
                    </a:p>
                  </a:txBody>
                  <a:tcPr marL="0" marR="0" marT="0" marB="0" anchor="b"/>
                </a:tc>
                <a:extLst>
                  <a:ext uri="{0D108BD9-81ED-4DB2-BD59-A6C34878D82A}">
                    <a16:rowId xmlns:a16="http://schemas.microsoft.com/office/drawing/2014/main" val="1946335841"/>
                  </a:ext>
                </a:extLst>
              </a:tr>
              <a:tr h="147520">
                <a:tc>
                  <a:txBody>
                    <a:bodyPr/>
                    <a:lstStyle/>
                    <a:p>
                      <a:pPr algn="r" fontAlgn="b"/>
                      <a:r>
                        <a:rPr lang="fr-FR" sz="1100" b="0" i="0" u="none" strike="noStrike" dirty="0">
                          <a:solidFill>
                            <a:srgbClr val="C00000"/>
                          </a:solidFill>
                          <a:effectLst/>
                          <a:latin typeface="Calibri" panose="020F0502020204030204" pitchFamily="34" charset="0"/>
                        </a:rPr>
                        <a:t>14</a:t>
                      </a:r>
                    </a:p>
                  </a:txBody>
                  <a:tcPr marL="0" marR="0" marT="0"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fr-FR" sz="1100" u="none" strike="noStrike" dirty="0">
                          <a:effectLst/>
                        </a:rPr>
                        <a:t>31-déc-21</a:t>
                      </a:r>
                    </a:p>
                  </a:txBody>
                  <a:tcPr marL="0" marR="0" marT="0" marB="0" anchor="b"/>
                </a:tc>
                <a:tc>
                  <a:txBody>
                    <a:bodyPr/>
                    <a:lstStyle/>
                    <a:p>
                      <a:pPr algn="r" fontAlgn="b"/>
                      <a:r>
                        <a:rPr lang="fr-FR" sz="1100" u="none" strike="noStrike" dirty="0">
                          <a:solidFill>
                            <a:schemeClr val="accent2"/>
                          </a:solidFill>
                          <a:effectLst/>
                        </a:rPr>
                        <a:t>2</a:t>
                      </a:r>
                      <a:endParaRPr lang="fr-FR" sz="1100" b="0" i="0" u="none" strike="noStrike" dirty="0">
                        <a:solidFill>
                          <a:schemeClr val="accent2"/>
                        </a:solidFill>
                        <a:effectLst/>
                        <a:latin typeface="Calibri" panose="020F0502020204030204" pitchFamily="34" charset="0"/>
                      </a:endParaRPr>
                    </a:p>
                  </a:txBody>
                  <a:tcPr marL="0" marR="0" marT="0" marB="0" anchor="b"/>
                </a:tc>
                <a:tc>
                  <a:txBody>
                    <a:bodyPr/>
                    <a:lstStyle/>
                    <a:p>
                      <a:pPr algn="r" fontAlgn="b"/>
                      <a:r>
                        <a:rPr lang="fr-FR" sz="1100" u="none" strike="noStrike" dirty="0">
                          <a:solidFill>
                            <a:schemeClr val="accent2"/>
                          </a:solidFill>
                          <a:effectLst/>
                        </a:rPr>
                        <a:t>3</a:t>
                      </a:r>
                      <a:endParaRPr lang="fr-FR" sz="1100" b="0" i="0" u="none" strike="noStrike" dirty="0">
                        <a:solidFill>
                          <a:schemeClr val="accent2"/>
                        </a:solidFill>
                        <a:effectLst/>
                        <a:latin typeface="Calibri" panose="020F0502020204030204" pitchFamily="34" charset="0"/>
                      </a:endParaRPr>
                    </a:p>
                  </a:txBody>
                  <a:tcPr marL="0" marR="0" marT="0" marB="0" anchor="b"/>
                </a:tc>
                <a:extLst>
                  <a:ext uri="{0D108BD9-81ED-4DB2-BD59-A6C34878D82A}">
                    <a16:rowId xmlns:a16="http://schemas.microsoft.com/office/drawing/2014/main" val="2430400761"/>
                  </a:ext>
                </a:extLst>
              </a:tr>
            </a:tbl>
          </a:graphicData>
        </a:graphic>
      </p:graphicFrame>
      <p:graphicFrame>
        <p:nvGraphicFramePr>
          <p:cNvPr id="5" name="Tableau 4">
            <a:extLst>
              <a:ext uri="{FF2B5EF4-FFF2-40B4-BE49-F238E27FC236}">
                <a16:creationId xmlns:a16="http://schemas.microsoft.com/office/drawing/2014/main" id="{14C471FC-A3E2-4ED8-B728-8E3FDAF0481D}"/>
              </a:ext>
            </a:extLst>
          </p:cNvPr>
          <p:cNvGraphicFramePr>
            <a:graphicFrameLocks noGrp="1"/>
          </p:cNvGraphicFramePr>
          <p:nvPr/>
        </p:nvGraphicFramePr>
        <p:xfrm>
          <a:off x="6228184" y="1996229"/>
          <a:ext cx="1524000" cy="762000"/>
        </p:xfrm>
        <a:graphic>
          <a:graphicData uri="http://schemas.openxmlformats.org/drawingml/2006/table">
            <a:tbl>
              <a:tblPr>
                <a:tableStyleId>{5C22544A-7EE6-4342-B048-85BDC9FD1C3A}</a:tableStyleId>
              </a:tblPr>
              <a:tblGrid>
                <a:gridCol w="762000">
                  <a:extLst>
                    <a:ext uri="{9D8B030D-6E8A-4147-A177-3AD203B41FA5}">
                      <a16:colId xmlns:a16="http://schemas.microsoft.com/office/drawing/2014/main" val="1787355647"/>
                    </a:ext>
                  </a:extLst>
                </a:gridCol>
                <a:gridCol w="762000">
                  <a:extLst>
                    <a:ext uri="{9D8B030D-6E8A-4147-A177-3AD203B41FA5}">
                      <a16:colId xmlns:a16="http://schemas.microsoft.com/office/drawing/2014/main" val="3409392531"/>
                    </a:ext>
                  </a:extLst>
                </a:gridCol>
              </a:tblGrid>
              <a:tr h="190500">
                <a:tc>
                  <a:txBody>
                    <a:bodyPr/>
                    <a:lstStyle/>
                    <a:p>
                      <a:pPr algn="l" fontAlgn="b"/>
                      <a:r>
                        <a:rPr lang="fr-FR" sz="1100" b="1" u="none" strike="noStrike" dirty="0" err="1">
                          <a:solidFill>
                            <a:srgbClr val="C00000"/>
                          </a:solidFill>
                          <a:effectLst/>
                        </a:rPr>
                        <a:t>IDp</a:t>
                      </a:r>
                      <a:endParaRPr lang="fr-FR" sz="1100" b="1" i="0" u="none" strike="noStrike" dirty="0">
                        <a:solidFill>
                          <a:srgbClr val="C00000"/>
                        </a:solidFill>
                        <a:effectLst/>
                        <a:latin typeface="Calibri" panose="020F0502020204030204" pitchFamily="34" charset="0"/>
                      </a:endParaRPr>
                    </a:p>
                  </a:txBody>
                  <a:tcPr marL="0" marR="0" marT="0" marB="0" anchor="b"/>
                </a:tc>
                <a:tc>
                  <a:txBody>
                    <a:bodyPr/>
                    <a:lstStyle/>
                    <a:p>
                      <a:pPr algn="l" fontAlgn="b"/>
                      <a:r>
                        <a:rPr lang="fr-FR" sz="1100" b="1" u="none" strike="noStrike" dirty="0">
                          <a:effectLst/>
                        </a:rPr>
                        <a:t>Produit</a:t>
                      </a:r>
                      <a:endParaRPr lang="fr-FR" sz="11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23704321"/>
                  </a:ext>
                </a:extLst>
              </a:tr>
              <a:tr h="190500">
                <a:tc>
                  <a:txBody>
                    <a:bodyPr/>
                    <a:lstStyle/>
                    <a:p>
                      <a:pPr algn="r" fontAlgn="b"/>
                      <a:r>
                        <a:rPr lang="fr-FR" sz="1100" u="none" strike="noStrike" dirty="0">
                          <a:solidFill>
                            <a:srgbClr val="C00000"/>
                          </a:solidFill>
                          <a:effectLst/>
                        </a:rPr>
                        <a:t>1</a:t>
                      </a:r>
                      <a:endParaRPr lang="fr-FR" sz="1100" b="0" i="0" u="none" strike="noStrike" dirty="0">
                        <a:solidFill>
                          <a:srgbClr val="C00000"/>
                        </a:solidFill>
                        <a:effectLst/>
                        <a:latin typeface="Calibri" panose="020F0502020204030204" pitchFamily="34" charset="0"/>
                      </a:endParaRPr>
                    </a:p>
                  </a:txBody>
                  <a:tcPr marL="0" marR="0" marT="0" marB="0" anchor="b"/>
                </a:tc>
                <a:tc>
                  <a:txBody>
                    <a:bodyPr/>
                    <a:lstStyle/>
                    <a:p>
                      <a:pPr algn="l" fontAlgn="b"/>
                      <a:r>
                        <a:rPr lang="fr-FR" sz="1100" u="none" strike="noStrike" dirty="0">
                          <a:effectLst/>
                        </a:rPr>
                        <a:t>Vélo</a:t>
                      </a:r>
                      <a:endParaRPr lang="fr-FR"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006976823"/>
                  </a:ext>
                </a:extLst>
              </a:tr>
              <a:tr h="190500">
                <a:tc>
                  <a:txBody>
                    <a:bodyPr/>
                    <a:lstStyle/>
                    <a:p>
                      <a:pPr algn="r" fontAlgn="b"/>
                      <a:r>
                        <a:rPr lang="fr-FR" sz="1100" u="none" strike="noStrike">
                          <a:solidFill>
                            <a:srgbClr val="C00000"/>
                          </a:solidFill>
                          <a:effectLst/>
                        </a:rPr>
                        <a:t>2</a:t>
                      </a:r>
                      <a:endParaRPr lang="fr-FR" sz="1100" b="0" i="0" u="none" strike="noStrike">
                        <a:solidFill>
                          <a:srgbClr val="C00000"/>
                        </a:solidFill>
                        <a:effectLst/>
                        <a:latin typeface="Calibri" panose="020F0502020204030204" pitchFamily="34" charset="0"/>
                      </a:endParaRPr>
                    </a:p>
                  </a:txBody>
                  <a:tcPr marL="0" marR="0" marT="0" marB="0" anchor="b"/>
                </a:tc>
                <a:tc>
                  <a:txBody>
                    <a:bodyPr/>
                    <a:lstStyle/>
                    <a:p>
                      <a:pPr algn="l" fontAlgn="b"/>
                      <a:r>
                        <a:rPr lang="fr-FR" sz="1100" u="none" strike="noStrike" dirty="0" err="1">
                          <a:effectLst/>
                        </a:rPr>
                        <a:t>Trotinette</a:t>
                      </a:r>
                      <a:endParaRPr lang="fr-FR"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75972662"/>
                  </a:ext>
                </a:extLst>
              </a:tr>
              <a:tr h="190500">
                <a:tc>
                  <a:txBody>
                    <a:bodyPr/>
                    <a:lstStyle/>
                    <a:p>
                      <a:pPr algn="r" fontAlgn="b"/>
                      <a:r>
                        <a:rPr lang="fr-FR" sz="1100" u="none" strike="noStrike" dirty="0">
                          <a:solidFill>
                            <a:srgbClr val="C00000"/>
                          </a:solidFill>
                          <a:effectLst/>
                        </a:rPr>
                        <a:t>3</a:t>
                      </a:r>
                      <a:endParaRPr lang="fr-FR" sz="1100" b="0" i="0" u="none" strike="noStrike" dirty="0">
                        <a:solidFill>
                          <a:srgbClr val="C00000"/>
                        </a:solidFill>
                        <a:effectLst/>
                        <a:latin typeface="Calibri" panose="020F0502020204030204" pitchFamily="34" charset="0"/>
                      </a:endParaRPr>
                    </a:p>
                  </a:txBody>
                  <a:tcPr marL="0" marR="0" marT="0" marB="0" anchor="b"/>
                </a:tc>
                <a:tc>
                  <a:txBody>
                    <a:bodyPr/>
                    <a:lstStyle/>
                    <a:p>
                      <a:pPr algn="l" fontAlgn="b"/>
                      <a:r>
                        <a:rPr lang="fr-FR" sz="1100" u="none" strike="noStrike" dirty="0">
                          <a:effectLst/>
                        </a:rPr>
                        <a:t>Skate</a:t>
                      </a:r>
                      <a:endParaRPr lang="fr-FR"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720609141"/>
                  </a:ext>
                </a:extLst>
              </a:tr>
            </a:tbl>
          </a:graphicData>
        </a:graphic>
      </p:graphicFrame>
      <p:sp>
        <p:nvSpPr>
          <p:cNvPr id="9" name="ZoneTexte 8">
            <a:extLst>
              <a:ext uri="{FF2B5EF4-FFF2-40B4-BE49-F238E27FC236}">
                <a16:creationId xmlns:a16="http://schemas.microsoft.com/office/drawing/2014/main" id="{0208FB15-9ED0-437F-89D7-BB3BDA86D810}"/>
              </a:ext>
            </a:extLst>
          </p:cNvPr>
          <p:cNvSpPr txBox="1"/>
          <p:nvPr/>
        </p:nvSpPr>
        <p:spPr>
          <a:xfrm>
            <a:off x="1547664" y="1628800"/>
            <a:ext cx="6204520" cy="369332"/>
          </a:xfrm>
          <a:prstGeom prst="rect">
            <a:avLst/>
          </a:prstGeom>
          <a:noFill/>
        </p:spPr>
        <p:txBody>
          <a:bodyPr wrap="square" rtlCol="0">
            <a:spAutoFit/>
          </a:bodyPr>
          <a:lstStyle/>
          <a:p>
            <a:r>
              <a:rPr lang="fr-FR" dirty="0"/>
              <a:t>    CLIENT                    COMMANDE                   PRODUIT</a:t>
            </a:r>
          </a:p>
        </p:txBody>
      </p:sp>
      <p:sp>
        <p:nvSpPr>
          <p:cNvPr id="10" name="ZoneTexte 9">
            <a:extLst>
              <a:ext uri="{FF2B5EF4-FFF2-40B4-BE49-F238E27FC236}">
                <a16:creationId xmlns:a16="http://schemas.microsoft.com/office/drawing/2014/main" id="{995031F6-4BB2-4A79-A7A5-C62B9517BDD8}"/>
              </a:ext>
            </a:extLst>
          </p:cNvPr>
          <p:cNvSpPr txBox="1"/>
          <p:nvPr/>
        </p:nvSpPr>
        <p:spPr>
          <a:xfrm>
            <a:off x="1469740" y="2959895"/>
            <a:ext cx="6204520" cy="338554"/>
          </a:xfrm>
          <a:prstGeom prst="rect">
            <a:avLst/>
          </a:prstGeom>
          <a:noFill/>
        </p:spPr>
        <p:txBody>
          <a:bodyPr wrap="square" rtlCol="0">
            <a:spAutoFit/>
          </a:bodyPr>
          <a:lstStyle/>
          <a:p>
            <a:r>
              <a:rPr lang="fr-FR" sz="1600" i="1" dirty="0"/>
              <a:t>PK (clés primaires) en rouge.                  FK (clés étrangères) en vert.</a:t>
            </a:r>
          </a:p>
        </p:txBody>
      </p:sp>
      <p:cxnSp>
        <p:nvCxnSpPr>
          <p:cNvPr id="14" name="Connecteur droit avec flèche 13">
            <a:extLst>
              <a:ext uri="{FF2B5EF4-FFF2-40B4-BE49-F238E27FC236}">
                <a16:creationId xmlns:a16="http://schemas.microsoft.com/office/drawing/2014/main" id="{A61EF441-1906-4F65-B6EC-8BB96E83B7FA}"/>
              </a:ext>
            </a:extLst>
          </p:cNvPr>
          <p:cNvCxnSpPr/>
          <p:nvPr/>
        </p:nvCxnSpPr>
        <p:spPr>
          <a:xfrm>
            <a:off x="1907704" y="2852936"/>
            <a:ext cx="2952328"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15" name="Connecteur droit avec flèche 14">
            <a:extLst>
              <a:ext uri="{FF2B5EF4-FFF2-40B4-BE49-F238E27FC236}">
                <a16:creationId xmlns:a16="http://schemas.microsoft.com/office/drawing/2014/main" id="{55E22882-DD05-4B0C-A0B6-AB19B82ED857}"/>
              </a:ext>
            </a:extLst>
          </p:cNvPr>
          <p:cNvCxnSpPr>
            <a:cxnSpLocks/>
          </p:cNvCxnSpPr>
          <p:nvPr/>
        </p:nvCxnSpPr>
        <p:spPr>
          <a:xfrm>
            <a:off x="5292080" y="2852936"/>
            <a:ext cx="1440160"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8" name="ZoneTexte 17">
            <a:extLst>
              <a:ext uri="{FF2B5EF4-FFF2-40B4-BE49-F238E27FC236}">
                <a16:creationId xmlns:a16="http://schemas.microsoft.com/office/drawing/2014/main" id="{B3B8270C-C57D-4FD5-9006-C2A8FEA0BCF0}"/>
              </a:ext>
            </a:extLst>
          </p:cNvPr>
          <p:cNvSpPr txBox="1"/>
          <p:nvPr/>
        </p:nvSpPr>
        <p:spPr>
          <a:xfrm>
            <a:off x="1499638" y="3676928"/>
            <a:ext cx="6816778" cy="2308324"/>
          </a:xfrm>
          <a:prstGeom prst="rect">
            <a:avLst/>
          </a:prstGeom>
          <a:noFill/>
        </p:spPr>
        <p:txBody>
          <a:bodyPr wrap="square">
            <a:spAutoFit/>
          </a:bodyPr>
          <a:lstStyle/>
          <a:p>
            <a:pPr marL="285750" indent="-285750" algn="just">
              <a:buFont typeface="Wingdings" panose="05000000000000000000" pitchFamily="2" charset="2"/>
              <a:buChar char="v"/>
            </a:pPr>
            <a:r>
              <a:rPr lang="fr-FR" sz="1800" b="0" i="0" u="none" strike="noStrike" dirty="0">
                <a:solidFill>
                  <a:srgbClr val="000000"/>
                </a:solidFill>
                <a:effectLst/>
              </a:rPr>
              <a:t>L’égalité à retranscrire est entre la clé primaire et la clé étrangère.</a:t>
            </a:r>
          </a:p>
          <a:p>
            <a:pPr algn="just"/>
            <a:endParaRPr lang="fr-FR" sz="1800" b="0" i="0" u="none" strike="noStrike" dirty="0">
              <a:solidFill>
                <a:srgbClr val="000000"/>
              </a:solidFill>
              <a:effectLst/>
            </a:endParaRPr>
          </a:p>
          <a:p>
            <a:pPr marL="285750" indent="-285750" algn="just">
              <a:buFont typeface="Wingdings" panose="05000000000000000000" pitchFamily="2" charset="2"/>
              <a:buChar char="v"/>
            </a:pPr>
            <a:r>
              <a:rPr lang="fr-FR" dirty="0">
                <a:solidFill>
                  <a:srgbClr val="000000"/>
                </a:solidFill>
              </a:rPr>
              <a:t>Si les deux champs contenant ses clés ont le même nom alors il faudra préciser le nom de la table afin que le code soit le plus précis possible sinon cela ne marchera pas.</a:t>
            </a:r>
            <a:endParaRPr lang="fr-FR" sz="1800" b="0" i="0" u="none" strike="noStrike" dirty="0">
              <a:solidFill>
                <a:srgbClr val="000000"/>
              </a:solidFill>
              <a:effectLst/>
            </a:endParaRPr>
          </a:p>
          <a:p>
            <a:endParaRPr lang="fr-FR" sz="1800" b="0" i="0" u="none" strike="noStrike" dirty="0">
              <a:solidFill>
                <a:srgbClr val="000000"/>
              </a:solidFill>
              <a:effectLst/>
            </a:endParaRPr>
          </a:p>
          <a:p>
            <a:pPr algn="ctr"/>
            <a:r>
              <a:rPr lang="fr-FR" dirty="0">
                <a:solidFill>
                  <a:srgbClr val="C00000"/>
                </a:solidFill>
              </a:rPr>
              <a:t>Nomtable</a:t>
            </a:r>
            <a:r>
              <a:rPr lang="fr-FR" dirty="0">
                <a:solidFill>
                  <a:srgbClr val="C00000"/>
                </a:solidFill>
                <a:latin typeface="Abadi" panose="020B0604020104020204" pitchFamily="34" charset="0"/>
              </a:rPr>
              <a:t>1.</a:t>
            </a:r>
            <a:r>
              <a:rPr lang="fr-FR" dirty="0">
                <a:solidFill>
                  <a:srgbClr val="C00000"/>
                </a:solidFill>
              </a:rPr>
              <a:t>nomchampPK = Nomtable</a:t>
            </a:r>
            <a:r>
              <a:rPr lang="fr-FR" dirty="0">
                <a:solidFill>
                  <a:srgbClr val="C00000"/>
                </a:solidFill>
                <a:latin typeface="Abadi" panose="020B0604020104020204" pitchFamily="34" charset="0"/>
              </a:rPr>
              <a:t>2.</a:t>
            </a:r>
            <a:r>
              <a:rPr lang="fr-FR" dirty="0">
                <a:solidFill>
                  <a:srgbClr val="C00000"/>
                </a:solidFill>
              </a:rPr>
              <a:t>nomchampFK</a:t>
            </a:r>
          </a:p>
          <a:p>
            <a:pPr algn="ctr"/>
            <a:r>
              <a:rPr lang="fr-FR" sz="1800" b="0" i="0" u="none" strike="noStrike" dirty="0" err="1">
                <a:solidFill>
                  <a:srgbClr val="000000"/>
                </a:solidFill>
                <a:effectLst/>
              </a:rPr>
              <a:t>CLIENT.idclt</a:t>
            </a:r>
            <a:r>
              <a:rPr lang="fr-FR" sz="1800" b="0" i="0" u="none" strike="noStrike" dirty="0">
                <a:solidFill>
                  <a:srgbClr val="000000"/>
                </a:solidFill>
                <a:effectLst/>
              </a:rPr>
              <a:t> = </a:t>
            </a:r>
            <a:r>
              <a:rPr lang="fr-FR" sz="1800" b="0" i="0" u="none" strike="noStrike" dirty="0" err="1">
                <a:solidFill>
                  <a:srgbClr val="000000"/>
                </a:solidFill>
                <a:effectLst/>
              </a:rPr>
              <a:t>COMMANDE.idclt</a:t>
            </a:r>
            <a:endParaRPr lang="fr-FR" dirty="0"/>
          </a:p>
        </p:txBody>
      </p:sp>
      <p:sp>
        <p:nvSpPr>
          <p:cNvPr id="2" name="Espace réservé du numéro de diapositive 1">
            <a:extLst>
              <a:ext uri="{FF2B5EF4-FFF2-40B4-BE49-F238E27FC236}">
                <a16:creationId xmlns:a16="http://schemas.microsoft.com/office/drawing/2014/main" id="{2403C115-D13D-47AD-F65E-4843B798A2BB}"/>
              </a:ext>
            </a:extLst>
          </p:cNvPr>
          <p:cNvSpPr>
            <a:spLocks noGrp="1"/>
          </p:cNvSpPr>
          <p:nvPr>
            <p:ph type="sldNum" sz="quarter" idx="12"/>
          </p:nvPr>
        </p:nvSpPr>
        <p:spPr/>
        <p:txBody>
          <a:bodyPr/>
          <a:lstStyle/>
          <a:p>
            <a:fld id="{6587D2DD-EBBC-47E7-9E6A-8D97EC9AED78}" type="slidenum">
              <a:rPr lang="fr-FR" smtClean="0"/>
              <a:pPr/>
              <a:t>48</a:t>
            </a:fld>
            <a:endParaRPr lang="fr-F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Lire un modèle relationnel (ou physique / MPD)</a:t>
            </a:r>
          </a:p>
        </p:txBody>
      </p:sp>
      <p:pic>
        <p:nvPicPr>
          <p:cNvPr id="1026" name="Picture 2" descr="C:\Users\Administrateur\Desktop\comptoi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443206"/>
            <a:ext cx="8431212" cy="53721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20BD453B-6864-76BF-83B0-9C7B619C77BA}"/>
              </a:ext>
            </a:extLst>
          </p:cNvPr>
          <p:cNvSpPr/>
          <p:nvPr/>
        </p:nvSpPr>
        <p:spPr>
          <a:xfrm>
            <a:off x="6804248" y="1417638"/>
            <a:ext cx="2016224" cy="20113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numéro de diapositive 2">
            <a:extLst>
              <a:ext uri="{FF2B5EF4-FFF2-40B4-BE49-F238E27FC236}">
                <a16:creationId xmlns:a16="http://schemas.microsoft.com/office/drawing/2014/main" id="{47359A06-491A-CDB5-7727-17E28B840B38}"/>
              </a:ext>
            </a:extLst>
          </p:cNvPr>
          <p:cNvSpPr>
            <a:spLocks noGrp="1"/>
          </p:cNvSpPr>
          <p:nvPr>
            <p:ph type="sldNum" sz="quarter" idx="12"/>
          </p:nvPr>
        </p:nvSpPr>
        <p:spPr/>
        <p:txBody>
          <a:bodyPr/>
          <a:lstStyle/>
          <a:p>
            <a:fld id="{6587D2DD-EBBC-47E7-9E6A-8D97EC9AED78}" type="slidenum">
              <a:rPr lang="fr-FR" smtClean="0"/>
              <a:pPr/>
              <a:t>49</a:t>
            </a:fld>
            <a:endParaRPr lang="fr-F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Autofit/>
          </a:bodyPr>
          <a:lstStyle/>
          <a:p>
            <a:r>
              <a:rPr lang="fr-FR" sz="4000" b="1" dirty="0"/>
              <a:t>Langage SQL </a:t>
            </a:r>
            <a:br>
              <a:rPr lang="fr-FR" sz="3600" b="1" dirty="0"/>
            </a:br>
            <a:r>
              <a:rPr lang="fr-FR" sz="3000" dirty="0"/>
              <a:t>Le Sommaire</a:t>
            </a:r>
          </a:p>
        </p:txBody>
      </p:sp>
      <p:sp>
        <p:nvSpPr>
          <p:cNvPr id="5" name="Espace réservé du contenu 4"/>
          <p:cNvSpPr>
            <a:spLocks noGrp="1"/>
          </p:cNvSpPr>
          <p:nvPr>
            <p:ph idx="1"/>
          </p:nvPr>
        </p:nvSpPr>
        <p:spPr>
          <a:xfrm>
            <a:off x="1403648" y="1700808"/>
            <a:ext cx="7498080" cy="4536504"/>
          </a:xfrm>
        </p:spPr>
        <p:txBody>
          <a:bodyPr>
            <a:normAutofit lnSpcReduction="10000"/>
          </a:bodyPr>
          <a:lstStyle/>
          <a:p>
            <a:pPr algn="just">
              <a:spcBef>
                <a:spcPts val="2400"/>
              </a:spcBef>
              <a:buClr>
                <a:schemeClr val="tx2"/>
              </a:buClr>
            </a:pPr>
            <a:r>
              <a:rPr lang="fr-FR" sz="2600" dirty="0">
                <a:solidFill>
                  <a:schemeClr val="tx2"/>
                </a:solidFill>
              </a:rPr>
              <a:t>Introduction aux bases de données		</a:t>
            </a:r>
            <a:r>
              <a:rPr lang="fr-FR" sz="2000" dirty="0">
                <a:solidFill>
                  <a:schemeClr val="tx2"/>
                </a:solidFill>
              </a:rPr>
              <a:t>Page 6</a:t>
            </a:r>
          </a:p>
          <a:p>
            <a:pPr algn="just">
              <a:spcBef>
                <a:spcPts val="2400"/>
              </a:spcBef>
              <a:buClr>
                <a:schemeClr val="tx2"/>
              </a:buClr>
            </a:pPr>
            <a:r>
              <a:rPr lang="fr-FR" sz="2600" dirty="0">
                <a:solidFill>
                  <a:schemeClr val="tx2"/>
                </a:solidFill>
              </a:rPr>
              <a:t>Extraire les données d'une table		</a:t>
            </a:r>
            <a:r>
              <a:rPr lang="fr-FR" sz="2000" dirty="0">
                <a:solidFill>
                  <a:schemeClr val="tx2"/>
                </a:solidFill>
              </a:rPr>
              <a:t>Page 13</a:t>
            </a:r>
          </a:p>
          <a:p>
            <a:pPr algn="just">
              <a:spcBef>
                <a:spcPts val="2400"/>
              </a:spcBef>
              <a:buClr>
                <a:schemeClr val="tx2"/>
              </a:buClr>
            </a:pPr>
            <a:r>
              <a:rPr lang="fr-FR" sz="2600" dirty="0">
                <a:solidFill>
                  <a:schemeClr val="tx2"/>
                </a:solidFill>
              </a:rPr>
              <a:t>Calculs et fonctions intégrées</a:t>
            </a:r>
            <a:r>
              <a:rPr lang="fr-FR" sz="2300" dirty="0">
                <a:solidFill>
                  <a:schemeClr val="tx2"/>
                </a:solidFill>
              </a:rPr>
              <a:t>			</a:t>
            </a:r>
            <a:r>
              <a:rPr lang="fr-FR" sz="2000" dirty="0">
                <a:solidFill>
                  <a:schemeClr val="tx2"/>
                </a:solidFill>
              </a:rPr>
              <a:t>Page 33</a:t>
            </a:r>
          </a:p>
          <a:p>
            <a:pPr algn="just">
              <a:spcBef>
                <a:spcPts val="2400"/>
              </a:spcBef>
              <a:buClr>
                <a:schemeClr val="tx2"/>
              </a:buClr>
            </a:pPr>
            <a:r>
              <a:rPr lang="fr-FR" sz="2600" dirty="0">
                <a:solidFill>
                  <a:schemeClr val="tx2"/>
                </a:solidFill>
              </a:rPr>
              <a:t>Interroger plusieurs tables : les Jointures	</a:t>
            </a:r>
            <a:r>
              <a:rPr lang="fr-FR" sz="2000" dirty="0">
                <a:solidFill>
                  <a:schemeClr val="tx2"/>
                </a:solidFill>
              </a:rPr>
              <a:t>Page 44</a:t>
            </a:r>
          </a:p>
          <a:p>
            <a:pPr algn="just">
              <a:spcBef>
                <a:spcPts val="2400"/>
              </a:spcBef>
              <a:buClr>
                <a:schemeClr val="tx2"/>
              </a:buClr>
            </a:pPr>
            <a:r>
              <a:rPr lang="fr-FR" sz="2600" dirty="0">
                <a:solidFill>
                  <a:schemeClr val="tx2"/>
                </a:solidFill>
              </a:rPr>
              <a:t>Utiliser des sous-requêtes			</a:t>
            </a:r>
            <a:r>
              <a:rPr lang="fr-FR" sz="2000" dirty="0">
                <a:solidFill>
                  <a:schemeClr val="tx2"/>
                </a:solidFill>
              </a:rPr>
              <a:t>Page 61</a:t>
            </a:r>
          </a:p>
          <a:p>
            <a:pPr algn="just">
              <a:spcBef>
                <a:spcPts val="2400"/>
              </a:spcBef>
              <a:buClr>
                <a:schemeClr val="tx2"/>
              </a:buClr>
            </a:pPr>
            <a:endParaRPr lang="fr-FR" sz="2000" dirty="0">
              <a:solidFill>
                <a:schemeClr val="tx2"/>
              </a:solidFill>
            </a:endParaRPr>
          </a:p>
          <a:p>
            <a:pPr algn="just">
              <a:spcBef>
                <a:spcPts val="2400"/>
              </a:spcBef>
              <a:buClr>
                <a:schemeClr val="tx2"/>
              </a:buClr>
            </a:pPr>
            <a:r>
              <a:rPr lang="fr-FR" sz="2500" dirty="0">
                <a:solidFill>
                  <a:schemeClr val="tx2"/>
                </a:solidFill>
              </a:rPr>
              <a:t>Annexes						</a:t>
            </a:r>
            <a:r>
              <a:rPr lang="fr-FR" sz="2000" dirty="0">
                <a:solidFill>
                  <a:schemeClr val="tx2"/>
                </a:solidFill>
              </a:rPr>
              <a:t>Page 71</a:t>
            </a:r>
            <a:endParaRPr lang="fr-FR" sz="2500" dirty="0">
              <a:solidFill>
                <a:schemeClr val="tx2"/>
              </a:solidFill>
            </a:endParaRPr>
          </a:p>
        </p:txBody>
      </p:sp>
      <p:sp>
        <p:nvSpPr>
          <p:cNvPr id="2" name="Espace réservé du numéro de diapositive 1">
            <a:extLst>
              <a:ext uri="{FF2B5EF4-FFF2-40B4-BE49-F238E27FC236}">
                <a16:creationId xmlns:a16="http://schemas.microsoft.com/office/drawing/2014/main" id="{ECF105CB-78FD-D78A-68DF-72D1F346C41E}"/>
              </a:ext>
            </a:extLst>
          </p:cNvPr>
          <p:cNvSpPr>
            <a:spLocks noGrp="1"/>
          </p:cNvSpPr>
          <p:nvPr>
            <p:ph type="sldNum" sz="quarter" idx="12"/>
          </p:nvPr>
        </p:nvSpPr>
        <p:spPr/>
        <p:txBody>
          <a:bodyPr/>
          <a:lstStyle/>
          <a:p>
            <a:fld id="{6587D2DD-EBBC-47E7-9E6A-8D97EC9AED78}" type="slidenum">
              <a:rPr lang="fr-FR" smtClean="0"/>
              <a:pPr/>
              <a:t>5</a:t>
            </a:fld>
            <a:endParaRPr lang="fr-F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Le MPD (simplifié) de la base </a:t>
            </a:r>
            <a:r>
              <a:rPr lang="fr-FR" sz="2800" dirty="0" err="1"/>
              <a:t>ContosoRetailDW</a:t>
            </a:r>
            <a:endParaRPr lang="fr-FR" sz="2800" dirty="0"/>
          </a:p>
        </p:txBody>
      </p:sp>
      <p:pic>
        <p:nvPicPr>
          <p:cNvPr id="2050" name="Picture 2" descr="C:\Users\Administrateur\Desktop\contos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340768"/>
            <a:ext cx="8286475" cy="5159421"/>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numéro de diapositive 1">
            <a:extLst>
              <a:ext uri="{FF2B5EF4-FFF2-40B4-BE49-F238E27FC236}">
                <a16:creationId xmlns:a16="http://schemas.microsoft.com/office/drawing/2014/main" id="{D319B652-58F5-5557-3E47-FC778AADF7C2}"/>
              </a:ext>
            </a:extLst>
          </p:cNvPr>
          <p:cNvSpPr>
            <a:spLocks noGrp="1"/>
          </p:cNvSpPr>
          <p:nvPr>
            <p:ph type="sldNum" sz="quarter" idx="12"/>
          </p:nvPr>
        </p:nvSpPr>
        <p:spPr/>
        <p:txBody>
          <a:bodyPr/>
          <a:lstStyle/>
          <a:p>
            <a:fld id="{6587D2DD-EBBC-47E7-9E6A-8D97EC9AED78}" type="slidenum">
              <a:rPr lang="fr-FR" smtClean="0"/>
              <a:pPr/>
              <a:t>50</a:t>
            </a:fld>
            <a:endParaRPr lang="fr-F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Les jointures Vue d’ensemble</a:t>
            </a:r>
          </a:p>
        </p:txBody>
      </p:sp>
      <p:pic>
        <p:nvPicPr>
          <p:cNvPr id="5" name="Imag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1720" y="1412776"/>
            <a:ext cx="6480720" cy="5094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avec flèche 7"/>
          <p:cNvCxnSpPr/>
          <p:nvPr/>
        </p:nvCxnSpPr>
        <p:spPr>
          <a:xfrm flipH="1">
            <a:off x="3419872" y="2589019"/>
            <a:ext cx="1296144" cy="1008112"/>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a:off x="4716016" y="2589019"/>
            <a:ext cx="0" cy="43204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H="1">
            <a:off x="3923928" y="2620667"/>
            <a:ext cx="771331" cy="232977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 name="Espace réservé du numéro de diapositive 1">
            <a:extLst>
              <a:ext uri="{FF2B5EF4-FFF2-40B4-BE49-F238E27FC236}">
                <a16:creationId xmlns:a16="http://schemas.microsoft.com/office/drawing/2014/main" id="{BFCF6404-590A-EF84-B486-F9812D28C6E5}"/>
              </a:ext>
            </a:extLst>
          </p:cNvPr>
          <p:cNvSpPr>
            <a:spLocks noGrp="1"/>
          </p:cNvSpPr>
          <p:nvPr>
            <p:ph type="sldNum" sz="quarter" idx="12"/>
          </p:nvPr>
        </p:nvSpPr>
        <p:spPr/>
        <p:txBody>
          <a:bodyPr/>
          <a:lstStyle/>
          <a:p>
            <a:fld id="{6587D2DD-EBBC-47E7-9E6A-8D97EC9AED78}" type="slidenum">
              <a:rPr lang="fr-FR" smtClean="0"/>
              <a:pPr/>
              <a:t>51</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INNER JOIN (schéma) – Interne – à l’Intersection = JOIN</a:t>
            </a:r>
          </a:p>
        </p:txBody>
      </p:sp>
      <p:sp>
        <p:nvSpPr>
          <p:cNvPr id="11" name="Espace réservé du contenu 2"/>
          <p:cNvSpPr>
            <a:spLocks noGrp="1"/>
          </p:cNvSpPr>
          <p:nvPr>
            <p:ph idx="1"/>
          </p:nvPr>
        </p:nvSpPr>
        <p:spPr>
          <a:xfrm>
            <a:off x="1435608" y="1700808"/>
            <a:ext cx="7498080" cy="4547592"/>
          </a:xfrm>
        </p:spPr>
        <p:txBody>
          <a:bodyPr>
            <a:normAutofit/>
          </a:bodyPr>
          <a:lstStyle/>
          <a:p>
            <a:pPr marL="0" indent="0">
              <a:buNone/>
            </a:pPr>
            <a:r>
              <a:rPr lang="fr-FR" sz="2000" dirty="0"/>
              <a:t>C’est </a:t>
            </a:r>
            <a:r>
              <a:rPr lang="fr-FR" sz="2000" b="1" dirty="0"/>
              <a:t>LA </a:t>
            </a:r>
            <a:r>
              <a:rPr lang="fr-FR" sz="2000" dirty="0"/>
              <a:t>Jointure </a:t>
            </a:r>
            <a:r>
              <a:rPr lang="fr-FR" sz="2000" b="1" dirty="0"/>
              <a:t>par défaut </a:t>
            </a:r>
            <a:r>
              <a:rPr lang="fr-FR" sz="2000" dirty="0"/>
              <a:t>qui compare deux tables et retourne tous les enregistrements comportant une </a:t>
            </a:r>
            <a:r>
              <a:rPr lang="fr-FR" sz="2000" b="1" dirty="0">
                <a:solidFill>
                  <a:srgbClr val="C00000"/>
                </a:solidFill>
              </a:rPr>
              <a:t>CORRESPONDANCE PARFAITE </a:t>
            </a:r>
            <a:r>
              <a:rPr lang="fr-FR" sz="2000" dirty="0"/>
              <a:t>(en règle </a:t>
            </a:r>
            <a:r>
              <a:rPr lang="fr-FR" sz="2000" b="1" dirty="0"/>
              <a:t>quasi générale</a:t>
            </a:r>
            <a:r>
              <a:rPr lang="fr-FR" sz="2000" dirty="0"/>
              <a:t>) PK vers FK.</a:t>
            </a:r>
          </a:p>
          <a:p>
            <a:pPr marL="0" indent="0">
              <a:buNone/>
            </a:pPr>
            <a:endParaRPr lang="fr-FR" sz="2000" dirty="0"/>
          </a:p>
          <a:p>
            <a:pPr marL="0" indent="0">
              <a:buNone/>
            </a:pPr>
            <a:r>
              <a:rPr lang="fr-FR" sz="2000" dirty="0">
                <a:solidFill>
                  <a:schemeClr val="accent6"/>
                </a:solidFill>
              </a:rPr>
              <a:t>Correspond à une </a:t>
            </a:r>
            <a:r>
              <a:rPr lang="fr-FR" sz="2000" dirty="0" err="1">
                <a:solidFill>
                  <a:schemeClr val="accent6"/>
                </a:solidFill>
              </a:rPr>
              <a:t>RechercheV</a:t>
            </a:r>
            <a:r>
              <a:rPr lang="fr-FR" sz="2000" dirty="0">
                <a:solidFill>
                  <a:schemeClr val="accent6"/>
                </a:solidFill>
              </a:rPr>
              <a:t> avec une correspondance. S’il ne trouve pas un élément qui est dans la table1 dans la seconde table, alors il ne le garde pas.</a:t>
            </a:r>
          </a:p>
          <a:p>
            <a:pPr marL="0" indent="0">
              <a:buNone/>
            </a:pPr>
            <a:endParaRPr lang="fr-FR" sz="2000" dirty="0">
              <a:solidFill>
                <a:schemeClr val="accent6"/>
              </a:solidFill>
            </a:endParaRPr>
          </a:p>
          <a:p>
            <a:pPr marL="0" indent="0">
              <a:buNone/>
            </a:pPr>
            <a:r>
              <a:rPr lang="fr-FR" sz="2000" dirty="0">
                <a:solidFill>
                  <a:schemeClr val="accent6"/>
                </a:solidFill>
              </a:rPr>
              <a:t>Si le client est dans la table client</a:t>
            </a:r>
          </a:p>
          <a:p>
            <a:pPr marL="0" indent="0">
              <a:buNone/>
            </a:pPr>
            <a:r>
              <a:rPr lang="fr-FR" sz="2000" dirty="0">
                <a:solidFill>
                  <a:schemeClr val="accent6"/>
                </a:solidFill>
              </a:rPr>
              <a:t>mais pas dans la table commande </a:t>
            </a:r>
          </a:p>
          <a:p>
            <a:pPr marL="0" indent="0">
              <a:buNone/>
            </a:pPr>
            <a:r>
              <a:rPr lang="fr-FR" sz="2000" dirty="0">
                <a:solidFill>
                  <a:schemeClr val="accent6"/>
                </a:solidFill>
              </a:rPr>
              <a:t>alors le JOIN va l’exclure.</a:t>
            </a:r>
          </a:p>
        </p:txBody>
      </p:sp>
      <p:pic>
        <p:nvPicPr>
          <p:cNvPr id="13" name="Image 12"/>
          <p:cNvPicPr>
            <a:picLocks noChangeAspect="1"/>
          </p:cNvPicPr>
          <p:nvPr/>
        </p:nvPicPr>
        <p:blipFill>
          <a:blip r:embed="rId3" cstate="print"/>
          <a:stretch>
            <a:fillRect/>
          </a:stretch>
        </p:blipFill>
        <p:spPr>
          <a:xfrm>
            <a:off x="5508104" y="3717032"/>
            <a:ext cx="2664296" cy="2664296"/>
          </a:xfrm>
          <a:prstGeom prst="rect">
            <a:avLst/>
          </a:prstGeom>
        </p:spPr>
      </p:pic>
      <p:sp>
        <p:nvSpPr>
          <p:cNvPr id="2" name="Espace réservé du numéro de diapositive 1">
            <a:extLst>
              <a:ext uri="{FF2B5EF4-FFF2-40B4-BE49-F238E27FC236}">
                <a16:creationId xmlns:a16="http://schemas.microsoft.com/office/drawing/2014/main" id="{DB22D877-C918-0BF6-0E40-DCD5D883067D}"/>
              </a:ext>
            </a:extLst>
          </p:cNvPr>
          <p:cNvSpPr>
            <a:spLocks noGrp="1"/>
          </p:cNvSpPr>
          <p:nvPr>
            <p:ph type="sldNum" sz="quarter" idx="12"/>
          </p:nvPr>
        </p:nvSpPr>
        <p:spPr/>
        <p:txBody>
          <a:bodyPr/>
          <a:lstStyle/>
          <a:p>
            <a:fld id="{6587D2DD-EBBC-47E7-9E6A-8D97EC9AED78}" type="slidenum">
              <a:rPr lang="fr-FR" smtClean="0"/>
              <a:pPr/>
              <a:t>52</a:t>
            </a:fld>
            <a:endParaRPr lang="fr-F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INNER JOIN (schéma) – Interne = JOIN</a:t>
            </a:r>
          </a:p>
        </p:txBody>
      </p:sp>
      <p:pic>
        <p:nvPicPr>
          <p:cNvPr id="10" name="Image 9">
            <a:extLst>
              <a:ext uri="{FF2B5EF4-FFF2-40B4-BE49-F238E27FC236}">
                <a16:creationId xmlns:a16="http://schemas.microsoft.com/office/drawing/2014/main" id="{326F1291-56E6-EB2C-776D-7EAE44F1B78B}"/>
              </a:ext>
            </a:extLst>
          </p:cNvPr>
          <p:cNvPicPr>
            <a:picLocks noChangeAspect="1"/>
          </p:cNvPicPr>
          <p:nvPr/>
        </p:nvPicPr>
        <p:blipFill>
          <a:blip r:embed="rId3"/>
          <a:stretch>
            <a:fillRect/>
          </a:stretch>
        </p:blipFill>
        <p:spPr>
          <a:xfrm>
            <a:off x="1619672" y="1877639"/>
            <a:ext cx="6886141" cy="4650806"/>
          </a:xfrm>
          <a:prstGeom prst="rect">
            <a:avLst/>
          </a:prstGeom>
        </p:spPr>
      </p:pic>
      <p:sp>
        <p:nvSpPr>
          <p:cNvPr id="2" name="Espace réservé du numéro de diapositive 1">
            <a:extLst>
              <a:ext uri="{FF2B5EF4-FFF2-40B4-BE49-F238E27FC236}">
                <a16:creationId xmlns:a16="http://schemas.microsoft.com/office/drawing/2014/main" id="{9A36F3AD-04E5-BCC2-4285-444CAE4EE656}"/>
              </a:ext>
            </a:extLst>
          </p:cNvPr>
          <p:cNvSpPr>
            <a:spLocks noGrp="1"/>
          </p:cNvSpPr>
          <p:nvPr>
            <p:ph type="sldNum" sz="quarter" idx="12"/>
          </p:nvPr>
        </p:nvSpPr>
        <p:spPr/>
        <p:txBody>
          <a:bodyPr/>
          <a:lstStyle/>
          <a:p>
            <a:fld id="{6587D2DD-EBBC-47E7-9E6A-8D97EC9AED78}" type="slidenum">
              <a:rPr lang="fr-FR" smtClean="0"/>
              <a:pPr/>
              <a:t>53</a:t>
            </a:fld>
            <a:endParaRPr lang="fr-F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Renommer les tables (alias)</a:t>
            </a:r>
          </a:p>
        </p:txBody>
      </p:sp>
      <p:sp>
        <p:nvSpPr>
          <p:cNvPr id="20" name="ZoneTexte 19">
            <a:extLst>
              <a:ext uri="{FF2B5EF4-FFF2-40B4-BE49-F238E27FC236}">
                <a16:creationId xmlns:a16="http://schemas.microsoft.com/office/drawing/2014/main" id="{05A38988-9801-4CCB-A491-C0A765A80873}"/>
              </a:ext>
            </a:extLst>
          </p:cNvPr>
          <p:cNvSpPr txBox="1"/>
          <p:nvPr/>
        </p:nvSpPr>
        <p:spPr>
          <a:xfrm>
            <a:off x="1329364" y="1700808"/>
            <a:ext cx="7920880" cy="5016758"/>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CalendarYear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S</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StoreName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p>
          <a:p>
            <a:r>
              <a:rPr lang="fr-FR" sz="1800" dirty="0" err="1">
                <a:solidFill>
                  <a:srgbClr val="FF00FF"/>
                </a:solidFill>
                <a:latin typeface="Consolas" panose="020B0609020204030204" pitchFamily="49" charset="0"/>
              </a:rPr>
              <a:t>sum</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IS</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SalesAmount</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'total montant ventes’</a:t>
            </a:r>
          </a:p>
          <a:p>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FactInternetSales</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IS</a:t>
            </a:r>
          </a:p>
          <a:p>
            <a:r>
              <a:rPr lang="en-US"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JOIN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DimProduct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P 	     </a:t>
            </a:r>
            <a:r>
              <a:rPr lang="en-US" sz="1600" i="1" dirty="0">
                <a:solidFill>
                  <a:schemeClr val="accent2"/>
                </a:solidFill>
                <a:latin typeface="Consolas" panose="020B0609020204030204" pitchFamily="49" charset="0"/>
              </a:rPr>
              <a:t>– Appel 2 premières tables + 						type jointure</a:t>
            </a:r>
          </a:p>
          <a:p>
            <a:r>
              <a:rPr lang="en-US" dirty="0">
                <a:solidFill>
                  <a:srgbClr val="0000FF"/>
                </a:solidFill>
                <a:latin typeface="Consolas" panose="020B0609020204030204" pitchFamily="49" charset="0"/>
              </a:rPr>
              <a:t>  </a:t>
            </a:r>
            <a:r>
              <a:rPr lang="en-US" sz="1800" dirty="0">
                <a:solidFill>
                  <a:srgbClr val="0000FF"/>
                </a:solidFill>
                <a:latin typeface="Consolas" panose="020B0609020204030204" pitchFamily="49" charset="0"/>
              </a:rPr>
              <a:t>ON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IS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ProductKey</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P</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ProductKey</a:t>
            </a:r>
            <a:r>
              <a:rPr lang="en-US" sz="1800" dirty="0">
                <a:solidFill>
                  <a:srgbClr val="000000"/>
                </a:solidFill>
                <a:latin typeface="Consolas" panose="020B0609020204030204" pitchFamily="49" charset="0"/>
              </a:rPr>
              <a:t> </a:t>
            </a:r>
            <a:r>
              <a:rPr lang="en-US" sz="1800" dirty="0">
                <a:solidFill>
                  <a:schemeClr val="accent2"/>
                </a:solidFill>
                <a:latin typeface="Consolas" panose="020B0609020204030204" pitchFamily="49" charset="0"/>
              </a:rPr>
              <a:t>– </a:t>
            </a:r>
            <a:r>
              <a:rPr lang="en-US" sz="1600" i="1" dirty="0">
                <a:solidFill>
                  <a:schemeClr val="accent2"/>
                </a:solidFill>
                <a:latin typeface="Consolas" panose="020B0609020204030204" pitchFamily="49" charset="0"/>
              </a:rPr>
              <a:t>Quelle relation -&gt; PK=FK</a:t>
            </a:r>
          </a:p>
          <a:p>
            <a:endParaRPr lang="en-US" sz="1600" i="1" dirty="0">
              <a:solidFill>
                <a:schemeClr val="accent2"/>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JOIN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DimPromotion</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P</a:t>
            </a:r>
            <a:r>
              <a:rPr lang="fr-FR" dirty="0">
                <a:solidFill>
                  <a:srgbClr val="000000"/>
                </a:solidFill>
                <a:latin typeface="Consolas" panose="020B0609020204030204" pitchFamily="49" charset="0"/>
              </a:rPr>
              <a:t>R</a:t>
            </a:r>
            <a:r>
              <a:rPr lang="fr-FR" sz="1800" dirty="0">
                <a:solidFill>
                  <a:srgbClr val="000000"/>
                </a:solidFill>
                <a:latin typeface="Consolas" panose="020B0609020204030204" pitchFamily="49" charset="0"/>
              </a:rPr>
              <a:t>       </a:t>
            </a:r>
            <a:r>
              <a:rPr lang="fr-FR" sz="1800" dirty="0">
                <a:solidFill>
                  <a:schemeClr val="accent2"/>
                </a:solidFill>
                <a:latin typeface="Consolas" panose="020B0609020204030204" pitchFamily="49" charset="0"/>
              </a:rPr>
              <a:t>- </a:t>
            </a:r>
            <a:r>
              <a:rPr lang="en-US" sz="1600" i="1" dirty="0">
                <a:solidFill>
                  <a:schemeClr val="accent2"/>
                </a:solidFill>
                <a:latin typeface="Consolas" panose="020B0609020204030204" pitchFamily="49" charset="0"/>
              </a:rPr>
              <a:t>Appel nouvelle table </a:t>
            </a:r>
            <a:endParaRPr lang="fr-FR" sz="16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  ON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IS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PromotionKey</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dirty="0" err="1">
                <a:solidFill>
                  <a:srgbClr val="000000"/>
                </a:solidFill>
                <a:latin typeface="Consolas" panose="020B0609020204030204" pitchFamily="49" charset="0"/>
              </a:rPr>
              <a:t>PR</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PromotionKey</a:t>
            </a:r>
            <a:r>
              <a:rPr lang="en-US" sz="1800" dirty="0">
                <a:solidFill>
                  <a:srgbClr val="000000"/>
                </a:solidFill>
                <a:latin typeface="Consolas" panose="020B0609020204030204" pitchFamily="49" charset="0"/>
              </a:rPr>
              <a:t>    </a:t>
            </a:r>
            <a:r>
              <a:rPr lang="en-US" sz="1600" i="1" dirty="0">
                <a:solidFill>
                  <a:schemeClr val="accent2"/>
                </a:solidFill>
                <a:latin typeface="Consolas" panose="020B0609020204030204" pitchFamily="49" charset="0"/>
              </a:rPr>
              <a:t>- relation</a:t>
            </a:r>
          </a:p>
          <a:p>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JOIN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DimDate</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D             </a:t>
            </a:r>
            <a:r>
              <a:rPr lang="fr-FR" sz="1600" i="1" dirty="0">
                <a:solidFill>
                  <a:schemeClr val="accent2"/>
                </a:solidFill>
                <a:latin typeface="Consolas" panose="020B0609020204030204" pitchFamily="49" charset="0"/>
              </a:rPr>
              <a:t>- Appel nouvelle table </a:t>
            </a:r>
          </a:p>
          <a:p>
            <a:r>
              <a:rPr lang="en-US" sz="1800" dirty="0">
                <a:solidFill>
                  <a:srgbClr val="0000FF"/>
                </a:solidFill>
                <a:latin typeface="Consolas" panose="020B0609020204030204" pitchFamily="49" charset="0"/>
              </a:rPr>
              <a:t>  ON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IS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Datekey</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DateKey</a:t>
            </a:r>
            <a:r>
              <a:rPr lang="en-US" sz="1800" dirty="0">
                <a:solidFill>
                  <a:srgbClr val="000000"/>
                </a:solidFill>
                <a:latin typeface="Consolas" panose="020B0609020204030204" pitchFamily="49" charset="0"/>
              </a:rPr>
              <a:t>          </a:t>
            </a:r>
            <a:r>
              <a:rPr lang="en-US" sz="1600" dirty="0">
                <a:solidFill>
                  <a:schemeClr val="accent2"/>
                </a:solidFill>
                <a:latin typeface="Consolas" panose="020B0609020204030204" pitchFamily="49" charset="0"/>
              </a:rPr>
              <a:t>- </a:t>
            </a:r>
            <a:r>
              <a:rPr lang="en-US" sz="1600" i="1" dirty="0">
                <a:solidFill>
                  <a:schemeClr val="accent2"/>
                </a:solidFill>
                <a:latin typeface="Consolas" panose="020B0609020204030204" pitchFamily="49" charset="0"/>
              </a:rPr>
              <a:t>relation</a:t>
            </a:r>
          </a:p>
          <a:p>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JOIN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DimStore</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S            </a:t>
            </a:r>
            <a:r>
              <a:rPr lang="fr-FR" sz="1600" i="1" dirty="0">
                <a:solidFill>
                  <a:schemeClr val="accent2"/>
                </a:solidFill>
                <a:latin typeface="Consolas" panose="020B0609020204030204" pitchFamily="49" charset="0"/>
              </a:rPr>
              <a:t>- Appel nouvelle table </a:t>
            </a:r>
            <a:endParaRPr lang="fr-FR" sz="1600" i="1"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  ON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IS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StoreKey</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StoreKey</a:t>
            </a:r>
            <a:r>
              <a:rPr lang="en-US" sz="1800" dirty="0">
                <a:solidFill>
                  <a:srgbClr val="000000"/>
                </a:solidFill>
                <a:latin typeface="Consolas" panose="020B0609020204030204" pitchFamily="49" charset="0"/>
              </a:rPr>
              <a:t>        </a:t>
            </a:r>
            <a:r>
              <a:rPr lang="en-US" sz="1600" i="1" dirty="0">
                <a:solidFill>
                  <a:schemeClr val="accent2"/>
                </a:solidFill>
                <a:latin typeface="Consolas" panose="020B0609020204030204" pitchFamily="49" charset="0"/>
              </a:rPr>
              <a:t>- relation</a:t>
            </a:r>
            <a:endParaRPr lang="en-US" sz="1600" i="1" dirty="0">
              <a:solidFill>
                <a:srgbClr val="000000"/>
              </a:solidFill>
              <a:latin typeface="Consolas" panose="020B0609020204030204" pitchFamily="49" charset="0"/>
            </a:endParaRPr>
          </a:p>
          <a:p>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MONTH</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D</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datekey</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3</a:t>
            </a:r>
          </a:p>
          <a:p>
            <a:r>
              <a:rPr lang="en-US" sz="1800" dirty="0">
                <a:solidFill>
                  <a:srgbClr val="0000FF"/>
                </a:solidFill>
                <a:latin typeface="Consolas" panose="020B0609020204030204" pitchFamily="49" charset="0"/>
              </a:rPr>
              <a:t>Group</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by</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CalendarYear</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StoreName</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ORDER</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BY</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CalendarYear</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StoreName</a:t>
            </a:r>
            <a:r>
              <a:rPr lang="en-US" sz="1800" dirty="0">
                <a:solidFill>
                  <a:srgbClr val="000000"/>
                </a:solidFill>
                <a:latin typeface="Consolas" panose="020B0609020204030204" pitchFamily="49" charset="0"/>
              </a:rPr>
              <a:t> </a:t>
            </a:r>
            <a:endParaRPr lang="fr-FR" dirty="0"/>
          </a:p>
        </p:txBody>
      </p:sp>
      <p:sp>
        <p:nvSpPr>
          <p:cNvPr id="2" name="Espace réservé du numéro de diapositive 1">
            <a:extLst>
              <a:ext uri="{FF2B5EF4-FFF2-40B4-BE49-F238E27FC236}">
                <a16:creationId xmlns:a16="http://schemas.microsoft.com/office/drawing/2014/main" id="{5D9F091F-3674-E3A4-24F4-E8890FDC0B00}"/>
              </a:ext>
            </a:extLst>
          </p:cNvPr>
          <p:cNvSpPr>
            <a:spLocks noGrp="1"/>
          </p:cNvSpPr>
          <p:nvPr>
            <p:ph type="sldNum" sz="quarter" idx="12"/>
          </p:nvPr>
        </p:nvSpPr>
        <p:spPr/>
        <p:txBody>
          <a:bodyPr/>
          <a:lstStyle/>
          <a:p>
            <a:fld id="{6587D2DD-EBBC-47E7-9E6A-8D97EC9AED78}" type="slidenum">
              <a:rPr lang="fr-FR" smtClean="0"/>
              <a:pPr/>
              <a:t>54</a:t>
            </a:fld>
            <a:endParaRPr lang="fr-F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38138"/>
          </a:xfrm>
        </p:spPr>
        <p:txBody>
          <a:bodyPr>
            <a:normAutofit fontScale="90000"/>
          </a:bodyPr>
          <a:lstStyle/>
          <a:p>
            <a:r>
              <a:rPr lang="fr-FR" sz="4400" b="1" dirty="0"/>
              <a:t>Les jointures</a:t>
            </a:r>
            <a:br>
              <a:rPr lang="fr-FR" sz="4000" dirty="0"/>
            </a:br>
            <a:r>
              <a:rPr lang="fr-FR" sz="2800" dirty="0"/>
              <a:t>Points de vigilance : Distinct et ID/Nom</a:t>
            </a:r>
            <a:endParaRPr lang="fr-FR" sz="2200" dirty="0"/>
          </a:p>
        </p:txBody>
      </p:sp>
      <p:sp>
        <p:nvSpPr>
          <p:cNvPr id="7" name="ZoneTexte 6">
            <a:extLst>
              <a:ext uri="{FF2B5EF4-FFF2-40B4-BE49-F238E27FC236}">
                <a16:creationId xmlns:a16="http://schemas.microsoft.com/office/drawing/2014/main" id="{FE150994-76F9-482C-B39E-01FBCCDE99E6}"/>
              </a:ext>
            </a:extLst>
          </p:cNvPr>
          <p:cNvSpPr txBox="1"/>
          <p:nvPr/>
        </p:nvSpPr>
        <p:spPr>
          <a:xfrm>
            <a:off x="1187624" y="1556792"/>
            <a:ext cx="7708392" cy="5047536"/>
          </a:xfrm>
          <a:prstGeom prst="rect">
            <a:avLst/>
          </a:prstGeom>
          <a:noFill/>
        </p:spPr>
        <p:txBody>
          <a:bodyPr wrap="square">
            <a:spAutoFit/>
          </a:bodyPr>
          <a:lstStyle/>
          <a:p>
            <a:pPr marL="342900" indent="-342900">
              <a:buAutoNum type="arabicPeriod"/>
            </a:pPr>
            <a:r>
              <a:rPr lang="fr-FR" dirty="0">
                <a:solidFill>
                  <a:srgbClr val="C00000"/>
                </a:solidFill>
              </a:rPr>
              <a:t>LE DISTINCT</a:t>
            </a:r>
          </a:p>
          <a:p>
            <a:pPr algn="just"/>
            <a:r>
              <a:rPr lang="fr-FR" i="1" dirty="0"/>
              <a:t>À partir du moment où on fait une ou plusieurs jointures, on crée une table de correspondance énorme. Donc si un client a fait plusieurs commandes, il apparaîtra sur plusieurs lignes même si on affiche dans la requête finale, uniquement son nom. </a:t>
            </a:r>
          </a:p>
          <a:p>
            <a:pPr algn="just"/>
            <a:r>
              <a:rPr lang="fr-FR" dirty="0">
                <a:sym typeface="Wingdings" panose="05000000000000000000" pitchFamily="2" charset="2"/>
              </a:rPr>
              <a:t> Faire un test avec le </a:t>
            </a:r>
            <a:r>
              <a:rPr lang="fr-FR" b="1" dirty="0">
                <a:sym typeface="Wingdings" panose="05000000000000000000" pitchFamily="2" charset="2"/>
              </a:rPr>
              <a:t>Distinct</a:t>
            </a:r>
            <a:r>
              <a:rPr lang="fr-FR" dirty="0">
                <a:sym typeface="Wingdings" panose="05000000000000000000" pitchFamily="2" charset="2"/>
              </a:rPr>
              <a:t>. Si résultat différent, c’est qu’il est nécessaire car il y a des doublons.</a:t>
            </a:r>
            <a:endParaRPr lang="fr-FR" dirty="0"/>
          </a:p>
          <a:p>
            <a:endParaRPr lang="fr-FR" sz="800" dirty="0"/>
          </a:p>
          <a:p>
            <a:pPr marL="342900" indent="-342900">
              <a:buAutoNum type="arabicPeriod"/>
            </a:pPr>
            <a:r>
              <a:rPr lang="fr-FR" dirty="0">
                <a:solidFill>
                  <a:srgbClr val="C00000"/>
                </a:solidFill>
              </a:rPr>
              <a:t>SELECT SUR DES NOMS (personnes, produits, etc.)</a:t>
            </a:r>
          </a:p>
          <a:p>
            <a:pPr algn="just"/>
            <a:r>
              <a:rPr lang="fr-FR" i="1" dirty="0"/>
              <a:t>Lorsque l’on affiche des noms de personnes, de produits, etc. on a tendance à mettre Select DISTINCT NOM et d’exécuter la requête telle quelle. </a:t>
            </a:r>
          </a:p>
          <a:p>
            <a:pPr algn="just"/>
            <a:r>
              <a:rPr lang="fr-FR" i="1" dirty="0"/>
              <a:t>Le souci, c’est qu’on peut avoir plusieurs PIERRE DUPONT, non ?</a:t>
            </a:r>
          </a:p>
          <a:p>
            <a:pPr algn="just"/>
            <a:r>
              <a:rPr lang="fr-FR" i="1" dirty="0"/>
              <a:t>On peut également avoir plusieurs produits qui ont le même nom mais pas les mêmes caractéristiques et qui sont donc différents ?</a:t>
            </a:r>
          </a:p>
          <a:p>
            <a:pPr algn="just"/>
            <a:endParaRPr lang="fr-FR" sz="800" i="1" dirty="0"/>
          </a:p>
          <a:p>
            <a:pPr marL="285750" indent="-285750" algn="just">
              <a:buFont typeface="Wingdings" panose="05000000000000000000" pitchFamily="2" charset="2"/>
              <a:buChar char="à"/>
            </a:pPr>
            <a:r>
              <a:rPr lang="fr-FR" dirty="0"/>
              <a:t>Pensez à toujours afficher l’ID afin d’éviter de supprimer des doublons qui n’en sont pas et d’avoir les bons effectifs finaux !</a:t>
            </a:r>
          </a:p>
          <a:p>
            <a:pPr algn="ctr"/>
            <a:r>
              <a:rPr lang="fr-FR" i="1" dirty="0"/>
              <a:t>Select distinct </a:t>
            </a:r>
            <a:r>
              <a:rPr lang="fr-FR" b="1" i="1" dirty="0" err="1"/>
              <a:t>IDProduit</a:t>
            </a:r>
            <a:r>
              <a:rPr lang="fr-FR" b="1" i="1" dirty="0"/>
              <a:t>, </a:t>
            </a:r>
            <a:r>
              <a:rPr lang="fr-FR" i="1" dirty="0" err="1"/>
              <a:t>Nomproduit</a:t>
            </a:r>
            <a:endParaRPr lang="fr-FR" i="1" dirty="0"/>
          </a:p>
          <a:p>
            <a:pPr algn="ctr"/>
            <a:r>
              <a:rPr lang="fr-FR" i="1" dirty="0"/>
              <a:t>Select distinct </a:t>
            </a:r>
            <a:r>
              <a:rPr lang="fr-FR" b="1" i="1" dirty="0" err="1"/>
              <a:t>Idclient</a:t>
            </a:r>
            <a:r>
              <a:rPr lang="fr-FR" b="1" i="1" dirty="0"/>
              <a:t>, </a:t>
            </a:r>
            <a:r>
              <a:rPr lang="fr-FR" i="1" dirty="0" err="1"/>
              <a:t>Nomclient</a:t>
            </a:r>
            <a:r>
              <a:rPr lang="fr-FR" i="1" dirty="0"/>
              <a:t>, </a:t>
            </a:r>
            <a:r>
              <a:rPr lang="fr-FR" i="1" dirty="0" err="1"/>
              <a:t>Prenomclient</a:t>
            </a:r>
            <a:endParaRPr lang="fr-FR" i="1" dirty="0"/>
          </a:p>
          <a:p>
            <a:pPr algn="ctr"/>
            <a:r>
              <a:rPr lang="fr-FR" i="1" dirty="0"/>
              <a:t>Etc.</a:t>
            </a:r>
          </a:p>
        </p:txBody>
      </p:sp>
      <p:sp>
        <p:nvSpPr>
          <p:cNvPr id="2" name="Espace réservé du numéro de diapositive 1">
            <a:extLst>
              <a:ext uri="{FF2B5EF4-FFF2-40B4-BE49-F238E27FC236}">
                <a16:creationId xmlns:a16="http://schemas.microsoft.com/office/drawing/2014/main" id="{D7C6E9BD-EE3A-ECC7-5BE8-AAF242BA8858}"/>
              </a:ext>
            </a:extLst>
          </p:cNvPr>
          <p:cNvSpPr>
            <a:spLocks noGrp="1"/>
          </p:cNvSpPr>
          <p:nvPr>
            <p:ph type="sldNum" sz="quarter" idx="12"/>
          </p:nvPr>
        </p:nvSpPr>
        <p:spPr/>
        <p:txBody>
          <a:bodyPr/>
          <a:lstStyle/>
          <a:p>
            <a:fld id="{6587D2DD-EBBC-47E7-9E6A-8D97EC9AED78}" type="slidenum">
              <a:rPr lang="fr-FR" smtClean="0"/>
              <a:pPr/>
              <a:t>55</a:t>
            </a:fld>
            <a:endParaRPr lang="fr-FR"/>
          </a:p>
        </p:txBody>
      </p:sp>
    </p:spTree>
    <p:extLst>
      <p:ext uri="{BB962C8B-B14F-4D97-AF65-F5344CB8AC3E}">
        <p14:creationId xmlns:p14="http://schemas.microsoft.com/office/powerpoint/2010/main" val="23020055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38138"/>
          </a:xfrm>
        </p:spPr>
        <p:txBody>
          <a:bodyPr>
            <a:normAutofit fontScale="90000"/>
          </a:bodyPr>
          <a:lstStyle/>
          <a:p>
            <a:r>
              <a:rPr lang="fr-FR" sz="4400" b="1" dirty="0"/>
              <a:t>Les jointures</a:t>
            </a:r>
            <a:br>
              <a:rPr lang="fr-FR" sz="4000" dirty="0"/>
            </a:br>
            <a:r>
              <a:rPr lang="fr-FR" sz="2800" dirty="0"/>
              <a:t> « Old </a:t>
            </a:r>
            <a:r>
              <a:rPr lang="fr-FR" sz="2800" dirty="0" err="1"/>
              <a:t>School</a:t>
            </a:r>
            <a:r>
              <a:rPr lang="fr-FR" sz="2800" dirty="0"/>
              <a:t> »</a:t>
            </a:r>
            <a:endParaRPr lang="fr-FR" sz="2200" dirty="0"/>
          </a:p>
        </p:txBody>
      </p:sp>
      <p:sp>
        <p:nvSpPr>
          <p:cNvPr id="7" name="ZoneTexte 6">
            <a:extLst>
              <a:ext uri="{FF2B5EF4-FFF2-40B4-BE49-F238E27FC236}">
                <a16:creationId xmlns:a16="http://schemas.microsoft.com/office/drawing/2014/main" id="{FE150994-76F9-482C-B39E-01FBCCDE99E6}"/>
              </a:ext>
            </a:extLst>
          </p:cNvPr>
          <p:cNvSpPr txBox="1"/>
          <p:nvPr/>
        </p:nvSpPr>
        <p:spPr>
          <a:xfrm>
            <a:off x="1547664" y="1988840"/>
            <a:ext cx="7128792" cy="3693319"/>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A</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ClientNom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B</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employenom</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r>
              <a:rPr lang="fr-FR" sz="1800" dirty="0">
                <a:solidFill>
                  <a:srgbClr val="000000"/>
                </a:solidFill>
                <a:latin typeface="Consolas" panose="020B0609020204030204" pitchFamily="49" charset="0"/>
              </a:rPr>
              <a:t> as A</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r>
              <a:rPr lang="fr-FR" sz="1800" dirty="0">
                <a:solidFill>
                  <a:srgbClr val="000000"/>
                </a:solidFill>
                <a:latin typeface="Consolas" panose="020B0609020204030204" pitchFamily="49" charset="0"/>
              </a:rPr>
              <a:t> B</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T_employe</a:t>
            </a:r>
            <a:r>
              <a:rPr lang="fr-FR" sz="1800" dirty="0">
                <a:solidFill>
                  <a:srgbClr val="000000"/>
                </a:solidFill>
                <a:latin typeface="Consolas" panose="020B0609020204030204" pitchFamily="49" charset="0"/>
              </a:rPr>
              <a:t> C</a:t>
            </a:r>
          </a:p>
          <a:p>
            <a:r>
              <a:rPr lang="fr-FR" sz="1800" dirty="0">
                <a:solidFill>
                  <a:srgbClr val="008000"/>
                </a:solidFill>
                <a:latin typeface="Consolas" panose="020B0609020204030204" pitchFamily="49" charset="0"/>
              </a:rPr>
              <a:t>-- les tables sont toutes appelées les unes après les autres dans le </a:t>
            </a:r>
            <a:r>
              <a:rPr lang="fr-FR" sz="1800" dirty="0" err="1">
                <a:solidFill>
                  <a:srgbClr val="008000"/>
                </a:solidFill>
                <a:latin typeface="Consolas" panose="020B0609020204030204" pitchFamily="49" charset="0"/>
              </a:rPr>
              <a:t>From</a:t>
            </a:r>
            <a:r>
              <a:rPr lang="fr-FR" sz="1800" dirty="0">
                <a:solidFill>
                  <a:srgbClr val="008000"/>
                </a:solidFill>
                <a:latin typeface="Consolas" panose="020B0609020204030204" pitchFamily="49" charset="0"/>
              </a:rPr>
              <a:t>, séparées des virgules</a:t>
            </a:r>
            <a:endParaRPr lang="fr-FR"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A</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ClientID</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B</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ClientID</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And</a:t>
            </a:r>
            <a:r>
              <a:rPr lang="en-US" sz="1800" dirty="0">
                <a:solidFill>
                  <a:srgbClr val="000000"/>
                </a:solidFill>
                <a:latin typeface="Consolas" panose="020B0609020204030204" pitchFamily="49" charset="0"/>
              </a:rPr>
              <a:t> </a:t>
            </a:r>
          </a:p>
          <a:p>
            <a:r>
              <a:rPr lang="en-US" sz="1800" dirty="0" err="1">
                <a:solidFill>
                  <a:srgbClr val="000000"/>
                </a:solidFill>
                <a:latin typeface="Consolas" panose="020B0609020204030204" pitchFamily="49" charset="0"/>
              </a:rPr>
              <a:t>B</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EmployeID</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EmployeID</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And</a:t>
            </a:r>
            <a:endParaRPr lang="en-US"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A</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ClientPays</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'France'</a:t>
            </a:r>
          </a:p>
          <a:p>
            <a:r>
              <a:rPr lang="fr-FR" sz="1800" dirty="0">
                <a:solidFill>
                  <a:srgbClr val="008000"/>
                </a:solidFill>
                <a:latin typeface="Consolas" panose="020B0609020204030204" pitchFamily="49" charset="0"/>
              </a:rPr>
              <a:t>ce qui est dans la clause ON, qui permet d'établir l'égalité entre clés se trouve </a:t>
            </a:r>
            <a:r>
              <a:rPr lang="fr-FR" sz="1800" dirty="0" err="1">
                <a:solidFill>
                  <a:srgbClr val="008000"/>
                </a:solidFill>
                <a:latin typeface="Consolas" panose="020B0609020204030204" pitchFamily="49" charset="0"/>
              </a:rPr>
              <a:t>içi</a:t>
            </a:r>
            <a:r>
              <a:rPr lang="fr-FR" sz="1800" dirty="0">
                <a:solidFill>
                  <a:srgbClr val="008000"/>
                </a:solidFill>
                <a:latin typeface="Consolas" panose="020B0609020204030204" pitchFamily="49" charset="0"/>
              </a:rPr>
              <a:t> dans le WHERE mélangé au reste</a:t>
            </a:r>
          </a:p>
          <a:p>
            <a:endParaRPr lang="fr-FR" dirty="0">
              <a:solidFill>
                <a:srgbClr val="008000"/>
              </a:solidFill>
              <a:latin typeface="Consolas" panose="020B0609020204030204" pitchFamily="49" charset="0"/>
            </a:endParaRPr>
          </a:p>
        </p:txBody>
      </p:sp>
      <p:sp>
        <p:nvSpPr>
          <p:cNvPr id="2" name="Espace réservé du numéro de diapositive 1">
            <a:extLst>
              <a:ext uri="{FF2B5EF4-FFF2-40B4-BE49-F238E27FC236}">
                <a16:creationId xmlns:a16="http://schemas.microsoft.com/office/drawing/2014/main" id="{A1103011-4586-44D4-A0A4-369BA2C4493E}"/>
              </a:ext>
            </a:extLst>
          </p:cNvPr>
          <p:cNvSpPr>
            <a:spLocks noGrp="1"/>
          </p:cNvSpPr>
          <p:nvPr>
            <p:ph type="sldNum" sz="quarter" idx="12"/>
          </p:nvPr>
        </p:nvSpPr>
        <p:spPr/>
        <p:txBody>
          <a:bodyPr/>
          <a:lstStyle/>
          <a:p>
            <a:fld id="{6587D2DD-EBBC-47E7-9E6A-8D97EC9AED78}" type="slidenum">
              <a:rPr lang="fr-FR" smtClean="0"/>
              <a:pPr/>
              <a:t>56</a:t>
            </a:fld>
            <a:endParaRPr lang="fr-F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LEFT JOIN : Jointure externe</a:t>
            </a:r>
          </a:p>
        </p:txBody>
      </p:sp>
      <p:sp>
        <p:nvSpPr>
          <p:cNvPr id="7" name="Espace réservé du contenu 2"/>
          <p:cNvSpPr>
            <a:spLocks noGrp="1"/>
          </p:cNvSpPr>
          <p:nvPr>
            <p:ph idx="1"/>
          </p:nvPr>
        </p:nvSpPr>
        <p:spPr>
          <a:xfrm>
            <a:off x="1435608" y="1556792"/>
            <a:ext cx="7456872" cy="4824536"/>
          </a:xfrm>
        </p:spPr>
        <p:txBody>
          <a:bodyPr>
            <a:normAutofit fontScale="92500" lnSpcReduction="10000"/>
          </a:bodyPr>
          <a:lstStyle/>
          <a:p>
            <a:pPr marL="0" indent="0" algn="just">
              <a:buNone/>
            </a:pPr>
            <a:r>
              <a:rPr lang="fr-FR" sz="1900" dirty="0"/>
              <a:t>C’est </a:t>
            </a:r>
            <a:r>
              <a:rPr lang="fr-FR" sz="1900" b="1" dirty="0"/>
              <a:t>le second type de </a:t>
            </a:r>
            <a:r>
              <a:rPr lang="fr-FR" sz="1900" dirty="0"/>
              <a:t>Jointure </a:t>
            </a:r>
            <a:r>
              <a:rPr lang="fr-FR" sz="1900" b="1" dirty="0"/>
              <a:t>par défaut </a:t>
            </a:r>
            <a:r>
              <a:rPr lang="fr-FR" sz="1900" dirty="0"/>
              <a:t>qui compare deux tables et retourne tous les enregistrements comportant une </a:t>
            </a:r>
            <a:r>
              <a:rPr lang="fr-FR" sz="1900" b="1" dirty="0">
                <a:solidFill>
                  <a:srgbClr val="C00000"/>
                </a:solidFill>
              </a:rPr>
              <a:t>CORRESPONDANCE PARFAITE ou non.</a:t>
            </a:r>
          </a:p>
          <a:p>
            <a:pPr marL="0" indent="0" algn="just">
              <a:buNone/>
            </a:pPr>
            <a:endParaRPr lang="fr-FR" sz="1900" b="1" dirty="0">
              <a:solidFill>
                <a:srgbClr val="C00000"/>
              </a:solidFill>
            </a:endParaRPr>
          </a:p>
          <a:p>
            <a:pPr marL="0" indent="0" algn="just">
              <a:buNone/>
            </a:pPr>
            <a:r>
              <a:rPr lang="fr-FR" sz="1900" dirty="0">
                <a:solidFill>
                  <a:schemeClr val="accent6"/>
                </a:solidFill>
              </a:rPr>
              <a:t>Correspond à une </a:t>
            </a:r>
            <a:r>
              <a:rPr lang="fr-FR" sz="1900" dirty="0" err="1">
                <a:solidFill>
                  <a:schemeClr val="accent6"/>
                </a:solidFill>
              </a:rPr>
              <a:t>RechercheV</a:t>
            </a:r>
            <a:r>
              <a:rPr lang="fr-FR" sz="1900" dirty="0">
                <a:solidFill>
                  <a:schemeClr val="accent6"/>
                </a:solidFill>
              </a:rPr>
              <a:t> Excel avec les correspondances parfaites et les NA. Il garde tous les éléments de la table1 même s’il ne les retrouve pas dans l’autre table.</a:t>
            </a:r>
          </a:p>
          <a:p>
            <a:pPr marL="0" indent="0" algn="just">
              <a:buNone/>
            </a:pPr>
            <a:r>
              <a:rPr lang="fr-FR" sz="1900" dirty="0">
                <a:solidFill>
                  <a:srgbClr val="C00000"/>
                </a:solidFill>
              </a:rPr>
              <a:t>Préciser dans quelle table, sont tous les éléments : </a:t>
            </a:r>
            <a:r>
              <a:rPr lang="fr-FR" sz="1900" dirty="0" err="1">
                <a:solidFill>
                  <a:srgbClr val="C00000"/>
                </a:solidFill>
              </a:rPr>
              <a:t>Left</a:t>
            </a:r>
            <a:r>
              <a:rPr lang="fr-FR" sz="1900" dirty="0">
                <a:solidFill>
                  <a:srgbClr val="C00000"/>
                </a:solidFill>
              </a:rPr>
              <a:t> si la table est à gauche du JOIN dans le code, Right, si elle se situe à droite.</a:t>
            </a:r>
          </a:p>
          <a:p>
            <a:pPr marL="0" indent="0">
              <a:buNone/>
            </a:pPr>
            <a:endParaRPr lang="fr-FR" sz="1900" dirty="0">
              <a:solidFill>
                <a:schemeClr val="accent6"/>
              </a:solidFill>
            </a:endParaRPr>
          </a:p>
          <a:p>
            <a:pPr marL="0" indent="0" algn="just">
              <a:buNone/>
            </a:pPr>
            <a:r>
              <a:rPr lang="fr-FR" sz="1900" dirty="0">
                <a:solidFill>
                  <a:schemeClr val="accent6"/>
                </a:solidFill>
              </a:rPr>
              <a:t>Cela permet de récupérer </a:t>
            </a:r>
            <a:r>
              <a:rPr lang="fr-FR" sz="1900" b="1" dirty="0">
                <a:solidFill>
                  <a:schemeClr val="accent6"/>
                </a:solidFill>
              </a:rPr>
              <a:t>tous les clients :</a:t>
            </a:r>
            <a:endParaRPr lang="fr-FR" sz="1900" dirty="0">
              <a:solidFill>
                <a:schemeClr val="accent6"/>
              </a:solidFill>
            </a:endParaRPr>
          </a:p>
          <a:p>
            <a:pPr marL="0" indent="0" algn="just">
              <a:buNone/>
            </a:pPr>
            <a:r>
              <a:rPr lang="fr-FR" sz="1900" dirty="0">
                <a:solidFill>
                  <a:schemeClr val="accent6"/>
                </a:solidFill>
              </a:rPr>
              <a:t>- S’ils ont fait une commande, on pourra récupérer information de la table commande donc le contenu des colonnes de l’autre table.</a:t>
            </a:r>
          </a:p>
          <a:p>
            <a:pPr marL="0" indent="0" algn="just">
              <a:buNone/>
            </a:pPr>
            <a:r>
              <a:rPr lang="fr-FR" sz="1900" dirty="0">
                <a:solidFill>
                  <a:schemeClr val="accent6"/>
                </a:solidFill>
              </a:rPr>
              <a:t>- S’ils n’ont jamais fait de commande, il apparaitra des NULL dans toutes les colonnes de l’autre table afficher via le SELECT. (correspondant aux NA du </a:t>
            </a:r>
            <a:r>
              <a:rPr lang="fr-FR" sz="1900" dirty="0" err="1">
                <a:solidFill>
                  <a:schemeClr val="accent6"/>
                </a:solidFill>
              </a:rPr>
              <a:t>rechercheV</a:t>
            </a:r>
            <a:r>
              <a:rPr lang="fr-FR" sz="1900" dirty="0">
                <a:solidFill>
                  <a:schemeClr val="accent6"/>
                </a:solidFill>
              </a:rPr>
              <a:t> sur Excel).</a:t>
            </a:r>
          </a:p>
          <a:p>
            <a:pPr marL="0" indent="0" algn="just">
              <a:buNone/>
            </a:pPr>
            <a:endParaRPr lang="fr-FR" sz="2000" dirty="0">
              <a:solidFill>
                <a:schemeClr val="accent6"/>
              </a:solidFill>
            </a:endParaRPr>
          </a:p>
        </p:txBody>
      </p:sp>
      <p:sp>
        <p:nvSpPr>
          <p:cNvPr id="2" name="Espace réservé du numéro de diapositive 1">
            <a:extLst>
              <a:ext uri="{FF2B5EF4-FFF2-40B4-BE49-F238E27FC236}">
                <a16:creationId xmlns:a16="http://schemas.microsoft.com/office/drawing/2014/main" id="{4ED125A2-D3EB-3EBC-7BC4-3FE41E340B1E}"/>
              </a:ext>
            </a:extLst>
          </p:cNvPr>
          <p:cNvSpPr>
            <a:spLocks noGrp="1"/>
          </p:cNvSpPr>
          <p:nvPr>
            <p:ph type="sldNum" sz="quarter" idx="12"/>
          </p:nvPr>
        </p:nvSpPr>
        <p:spPr/>
        <p:txBody>
          <a:bodyPr/>
          <a:lstStyle/>
          <a:p>
            <a:fld id="{6587D2DD-EBBC-47E7-9E6A-8D97EC9AED78}" type="slidenum">
              <a:rPr lang="fr-FR" smtClean="0"/>
              <a:pPr/>
              <a:t>57</a:t>
            </a:fld>
            <a:endParaRPr lang="fr-F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LEFT JOIN : Jointure externe avec Condition NULL</a:t>
            </a:r>
          </a:p>
        </p:txBody>
      </p:sp>
      <p:sp>
        <p:nvSpPr>
          <p:cNvPr id="7" name="Espace réservé du contenu 2"/>
          <p:cNvSpPr>
            <a:spLocks noGrp="1"/>
          </p:cNvSpPr>
          <p:nvPr>
            <p:ph idx="1"/>
          </p:nvPr>
        </p:nvSpPr>
        <p:spPr>
          <a:xfrm>
            <a:off x="1435608" y="1556792"/>
            <a:ext cx="7456872" cy="5225008"/>
          </a:xfrm>
        </p:spPr>
        <p:txBody>
          <a:bodyPr>
            <a:normAutofit fontScale="92500"/>
          </a:bodyPr>
          <a:lstStyle/>
          <a:p>
            <a:pPr marL="0" indent="0" algn="just">
              <a:buNone/>
            </a:pPr>
            <a:r>
              <a:rPr lang="fr-FR" sz="1900" dirty="0"/>
              <a:t>C’est </a:t>
            </a:r>
            <a:r>
              <a:rPr lang="fr-FR" sz="1900" b="1" dirty="0"/>
              <a:t>le troisième type de </a:t>
            </a:r>
            <a:r>
              <a:rPr lang="fr-FR" sz="1900" dirty="0"/>
              <a:t>Jointure </a:t>
            </a:r>
            <a:r>
              <a:rPr lang="fr-FR" sz="1900" b="1" dirty="0"/>
              <a:t>par défaut </a:t>
            </a:r>
            <a:r>
              <a:rPr lang="fr-FR" sz="1900" dirty="0"/>
              <a:t>qui compare deux tables et retourne tous les enregistrements comportant </a:t>
            </a:r>
            <a:r>
              <a:rPr lang="fr-FR" sz="1900" b="1" dirty="0">
                <a:solidFill>
                  <a:srgbClr val="C00000"/>
                </a:solidFill>
              </a:rPr>
              <a:t>AUCUNE CORRESPONDANCE </a:t>
            </a:r>
            <a:r>
              <a:rPr lang="fr-FR" sz="1900" dirty="0"/>
              <a:t>entre deux tables</a:t>
            </a:r>
            <a:r>
              <a:rPr lang="fr-FR" sz="1900" b="1" dirty="0">
                <a:solidFill>
                  <a:srgbClr val="C00000"/>
                </a:solidFill>
              </a:rPr>
              <a:t>.</a:t>
            </a:r>
          </a:p>
          <a:p>
            <a:pPr marL="0" indent="0" algn="just">
              <a:buNone/>
            </a:pPr>
            <a:endParaRPr lang="fr-FR" sz="1900" b="1" dirty="0">
              <a:solidFill>
                <a:srgbClr val="C00000"/>
              </a:solidFill>
            </a:endParaRPr>
          </a:p>
          <a:p>
            <a:pPr marL="0" indent="0" algn="just">
              <a:buNone/>
            </a:pPr>
            <a:r>
              <a:rPr lang="fr-FR" sz="1900" dirty="0">
                <a:solidFill>
                  <a:schemeClr val="accent6"/>
                </a:solidFill>
              </a:rPr>
              <a:t>Correspond à une </a:t>
            </a:r>
            <a:r>
              <a:rPr lang="fr-FR" sz="1900" dirty="0" err="1">
                <a:solidFill>
                  <a:schemeClr val="accent6"/>
                </a:solidFill>
              </a:rPr>
              <a:t>RechercheV</a:t>
            </a:r>
            <a:r>
              <a:rPr lang="fr-FR" sz="1900" dirty="0">
                <a:solidFill>
                  <a:schemeClr val="accent6"/>
                </a:solidFill>
              </a:rPr>
              <a:t> Excel avec seulement des NA en guise de résultats. Il garde que les éléments de la table1 qui ne sont pas dans l’autre table.</a:t>
            </a:r>
          </a:p>
          <a:p>
            <a:pPr marL="0" indent="0">
              <a:buNone/>
            </a:pPr>
            <a:endParaRPr lang="fr-FR" sz="1900" dirty="0">
              <a:solidFill>
                <a:schemeClr val="accent6"/>
              </a:solidFill>
            </a:endParaRPr>
          </a:p>
          <a:p>
            <a:pPr marL="0" indent="0" algn="just">
              <a:buNone/>
            </a:pPr>
            <a:r>
              <a:rPr lang="fr-FR" sz="1900" dirty="0">
                <a:solidFill>
                  <a:schemeClr val="accent6"/>
                </a:solidFill>
              </a:rPr>
              <a:t>Cela permet de </a:t>
            </a:r>
            <a:r>
              <a:rPr lang="fr-FR" sz="1900" b="1" dirty="0">
                <a:solidFill>
                  <a:schemeClr val="accent6"/>
                </a:solidFill>
              </a:rPr>
              <a:t>récupérer les clients qui n’ont pas fait de commande </a:t>
            </a:r>
            <a:r>
              <a:rPr lang="fr-FR" sz="1900" dirty="0">
                <a:solidFill>
                  <a:schemeClr val="accent6"/>
                </a:solidFill>
              </a:rPr>
              <a:t>:</a:t>
            </a:r>
          </a:p>
          <a:p>
            <a:pPr marL="0" indent="0" algn="just">
              <a:buNone/>
            </a:pPr>
            <a:r>
              <a:rPr lang="fr-FR" sz="1900" dirty="0">
                <a:solidFill>
                  <a:schemeClr val="accent6"/>
                </a:solidFill>
              </a:rPr>
              <a:t>- On précise toujours que l’on souhaite tous les clients (table1) avec LEFT ou RIGHT,</a:t>
            </a:r>
          </a:p>
          <a:p>
            <a:pPr marL="0" indent="0" algn="just">
              <a:buNone/>
            </a:pPr>
            <a:r>
              <a:rPr lang="fr-FR" sz="1900" dirty="0">
                <a:solidFill>
                  <a:schemeClr val="accent6"/>
                </a:solidFill>
              </a:rPr>
              <a:t>- S’ils n’ont jamais fait de commande, il apparaitra des NULL dans toutes les colonnes de l’autre table donc on va utiliser une </a:t>
            </a:r>
            <a:r>
              <a:rPr lang="fr-FR" sz="1900" b="1" dirty="0">
                <a:solidFill>
                  <a:schemeClr val="accent6"/>
                </a:solidFill>
              </a:rPr>
              <a:t>condition sur la valeur NULL dans une colonne de l’autre table</a:t>
            </a:r>
            <a:r>
              <a:rPr lang="fr-FR" sz="1900" dirty="0">
                <a:solidFill>
                  <a:schemeClr val="accent6"/>
                </a:solidFill>
              </a:rPr>
              <a:t>.</a:t>
            </a:r>
          </a:p>
          <a:p>
            <a:pPr marL="0" indent="0" algn="just">
              <a:buNone/>
            </a:pPr>
            <a:r>
              <a:rPr lang="fr-FR" sz="1900" dirty="0">
                <a:solidFill>
                  <a:srgbClr val="C00000"/>
                </a:solidFill>
              </a:rPr>
              <a:t>Mettre la condition NULL sur une colonne </a:t>
            </a:r>
            <a:r>
              <a:rPr lang="fr-FR" sz="1900" b="1" dirty="0">
                <a:solidFill>
                  <a:srgbClr val="C00000"/>
                </a:solidFill>
              </a:rPr>
              <a:t>obligatoire</a:t>
            </a:r>
            <a:r>
              <a:rPr lang="fr-FR" sz="1900" dirty="0">
                <a:solidFill>
                  <a:srgbClr val="C00000"/>
                </a:solidFill>
              </a:rPr>
              <a:t> afin d’être sûr d’avoir des non-correspondance donc </a:t>
            </a:r>
            <a:r>
              <a:rPr lang="fr-FR" sz="1900" b="1" dirty="0">
                <a:solidFill>
                  <a:srgbClr val="C00000"/>
                </a:solidFill>
              </a:rPr>
              <a:t>clés primaires ou clés étrangères</a:t>
            </a:r>
            <a:r>
              <a:rPr lang="fr-FR" sz="1900" dirty="0">
                <a:solidFill>
                  <a:srgbClr val="C00000"/>
                </a:solidFill>
              </a:rPr>
              <a:t>.</a:t>
            </a:r>
          </a:p>
          <a:p>
            <a:pPr marL="0" indent="0" algn="just">
              <a:buNone/>
            </a:pPr>
            <a:endParaRPr lang="fr-FR" sz="2000" dirty="0">
              <a:solidFill>
                <a:schemeClr val="accent6"/>
              </a:solidFill>
            </a:endParaRPr>
          </a:p>
        </p:txBody>
      </p:sp>
      <p:sp>
        <p:nvSpPr>
          <p:cNvPr id="2" name="Espace réservé du numéro de diapositive 1">
            <a:extLst>
              <a:ext uri="{FF2B5EF4-FFF2-40B4-BE49-F238E27FC236}">
                <a16:creationId xmlns:a16="http://schemas.microsoft.com/office/drawing/2014/main" id="{68EC8018-2492-3E15-C8B4-331EF9009385}"/>
              </a:ext>
            </a:extLst>
          </p:cNvPr>
          <p:cNvSpPr>
            <a:spLocks noGrp="1"/>
          </p:cNvSpPr>
          <p:nvPr>
            <p:ph type="sldNum" sz="quarter" idx="12"/>
          </p:nvPr>
        </p:nvSpPr>
        <p:spPr/>
        <p:txBody>
          <a:bodyPr/>
          <a:lstStyle/>
          <a:p>
            <a:fld id="{6587D2DD-EBBC-47E7-9E6A-8D97EC9AED78}" type="slidenum">
              <a:rPr lang="fr-FR" smtClean="0"/>
              <a:pPr/>
              <a:t>58</a:t>
            </a:fld>
            <a:endParaRPr lang="fr-FR"/>
          </a:p>
        </p:txBody>
      </p:sp>
    </p:spTree>
    <p:extLst>
      <p:ext uri="{BB962C8B-B14F-4D97-AF65-F5344CB8AC3E}">
        <p14:creationId xmlns:p14="http://schemas.microsoft.com/office/powerpoint/2010/main" val="36075828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LEFT JOIN : Jointure externe (exemple)</a:t>
            </a:r>
          </a:p>
        </p:txBody>
      </p:sp>
      <p:pic>
        <p:nvPicPr>
          <p:cNvPr id="7" name="Image 6">
            <a:extLst>
              <a:ext uri="{FF2B5EF4-FFF2-40B4-BE49-F238E27FC236}">
                <a16:creationId xmlns:a16="http://schemas.microsoft.com/office/drawing/2014/main" id="{5774D7E3-DDF0-0AD9-275B-C6FB3617C766}"/>
              </a:ext>
            </a:extLst>
          </p:cNvPr>
          <p:cNvPicPr>
            <a:picLocks noChangeAspect="1"/>
          </p:cNvPicPr>
          <p:nvPr/>
        </p:nvPicPr>
        <p:blipFill>
          <a:blip r:embed="rId3"/>
          <a:stretch>
            <a:fillRect/>
          </a:stretch>
        </p:blipFill>
        <p:spPr>
          <a:xfrm>
            <a:off x="1907704" y="1712564"/>
            <a:ext cx="6552728" cy="4848891"/>
          </a:xfrm>
          <a:prstGeom prst="rect">
            <a:avLst/>
          </a:prstGeom>
        </p:spPr>
      </p:pic>
      <p:sp>
        <p:nvSpPr>
          <p:cNvPr id="2" name="Espace réservé du numéro de diapositive 1">
            <a:extLst>
              <a:ext uri="{FF2B5EF4-FFF2-40B4-BE49-F238E27FC236}">
                <a16:creationId xmlns:a16="http://schemas.microsoft.com/office/drawing/2014/main" id="{BA96D613-EB92-071C-5182-583A7EF0418B}"/>
              </a:ext>
            </a:extLst>
          </p:cNvPr>
          <p:cNvSpPr>
            <a:spLocks noGrp="1"/>
          </p:cNvSpPr>
          <p:nvPr>
            <p:ph type="sldNum" sz="quarter" idx="12"/>
          </p:nvPr>
        </p:nvSpPr>
        <p:spPr/>
        <p:txBody>
          <a:bodyPr/>
          <a:lstStyle/>
          <a:p>
            <a:fld id="{6587D2DD-EBBC-47E7-9E6A-8D97EC9AED78}" type="slidenum">
              <a:rPr lang="fr-FR" smtClean="0"/>
              <a:pPr/>
              <a:t>59</a:t>
            </a:fld>
            <a:endParaRPr lang="fr-F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Introduction aux bases de données</a:t>
            </a:r>
          </a:p>
        </p:txBody>
      </p:sp>
      <p:sp>
        <p:nvSpPr>
          <p:cNvPr id="5" name="Espace réservé du texte 5"/>
          <p:cNvSpPr>
            <a:spLocks noGrp="1"/>
          </p:cNvSpPr>
          <p:nvPr>
            <p:ph type="body" idx="1"/>
          </p:nvPr>
        </p:nvSpPr>
        <p:spPr>
          <a:xfrm>
            <a:off x="2578392" y="1066800"/>
            <a:ext cx="6400800" cy="1509712"/>
          </a:xfrm>
        </p:spPr>
        <p:txBody>
          <a:bodyPr>
            <a:normAutofit/>
          </a:bodyPr>
          <a:lstStyle/>
          <a:p>
            <a:r>
              <a:rPr lang="fr-FR" sz="5000" b="1" dirty="0"/>
              <a:t>Langage SQL</a:t>
            </a:r>
          </a:p>
        </p:txBody>
      </p:sp>
      <p:sp>
        <p:nvSpPr>
          <p:cNvPr id="2" name="Espace réservé du numéro de diapositive 1">
            <a:extLst>
              <a:ext uri="{FF2B5EF4-FFF2-40B4-BE49-F238E27FC236}">
                <a16:creationId xmlns:a16="http://schemas.microsoft.com/office/drawing/2014/main" id="{5BC00CAD-4F66-8C30-34AE-445784918595}"/>
              </a:ext>
            </a:extLst>
          </p:cNvPr>
          <p:cNvSpPr>
            <a:spLocks noGrp="1"/>
          </p:cNvSpPr>
          <p:nvPr>
            <p:ph type="sldNum" sz="quarter" idx="12"/>
          </p:nvPr>
        </p:nvSpPr>
        <p:spPr/>
        <p:txBody>
          <a:bodyPr/>
          <a:lstStyle/>
          <a:p>
            <a:fld id="{6587D2DD-EBBC-47E7-9E6A-8D97EC9AED78}" type="slidenum">
              <a:rPr lang="fr-FR" smtClean="0"/>
              <a:pPr/>
              <a:t>6</a:t>
            </a:fld>
            <a:endParaRPr lang="fr-F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LEFT JOIN : Exemple</a:t>
            </a:r>
          </a:p>
        </p:txBody>
      </p:sp>
      <p:sp>
        <p:nvSpPr>
          <p:cNvPr id="2" name="Rectangle 1">
            <a:extLst>
              <a:ext uri="{FF2B5EF4-FFF2-40B4-BE49-F238E27FC236}">
                <a16:creationId xmlns:a16="http://schemas.microsoft.com/office/drawing/2014/main" id="{5B74DF64-B1CB-4E9A-A726-7DC444D2D883}"/>
              </a:ext>
            </a:extLst>
          </p:cNvPr>
          <p:cNvSpPr/>
          <p:nvPr/>
        </p:nvSpPr>
        <p:spPr>
          <a:xfrm>
            <a:off x="6050308" y="1307195"/>
            <a:ext cx="2808312" cy="5108798"/>
          </a:xfrm>
          <a:prstGeom prst="rect">
            <a:avLst/>
          </a:prstGeom>
          <a:solidFill>
            <a:schemeClr val="bg1">
              <a:lumMod val="95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t>SELECT : J’affiche des champs provenant des deux tables.</a:t>
            </a:r>
          </a:p>
          <a:p>
            <a:pPr algn="ctr"/>
            <a:endParaRPr lang="fr-FR" dirty="0"/>
          </a:p>
          <a:p>
            <a:pPr algn="ctr"/>
            <a:r>
              <a:rPr lang="fr-FR" dirty="0"/>
              <a:t>FROM : Je prends toutes les lignes de la table A (ordres de commandes) : LEFT indiquant de prendre ce qui est à gauche du JOIN.</a:t>
            </a:r>
          </a:p>
          <a:p>
            <a:pPr algn="ctr"/>
            <a:endParaRPr lang="fr-FR" dirty="0"/>
          </a:p>
          <a:p>
            <a:pPr algn="ctr"/>
            <a:r>
              <a:rPr lang="fr-FR" dirty="0"/>
              <a:t>WHERE : Quand le champs SOHNUM est inexistant (NULL) dans la table b (livraisons)</a:t>
            </a:r>
          </a:p>
          <a:p>
            <a:pPr algn="ctr"/>
            <a:endParaRPr lang="fr-FR" dirty="0"/>
          </a:p>
          <a:p>
            <a:pPr algn="ctr"/>
            <a:r>
              <a:rPr lang="fr-FR" dirty="0">
                <a:sym typeface="Wingdings" panose="05000000000000000000" pitchFamily="2" charset="2"/>
              </a:rPr>
              <a:t> Les commandes qui n’ont pas été livrées !</a:t>
            </a:r>
            <a:endParaRPr lang="fr-FR" dirty="0"/>
          </a:p>
        </p:txBody>
      </p:sp>
      <p:sp>
        <p:nvSpPr>
          <p:cNvPr id="9" name="ZoneTexte 8">
            <a:extLst>
              <a:ext uri="{FF2B5EF4-FFF2-40B4-BE49-F238E27FC236}">
                <a16:creationId xmlns:a16="http://schemas.microsoft.com/office/drawing/2014/main" id="{01B6CE3C-D605-4A68-BF3E-AAF96757F6A0}"/>
              </a:ext>
            </a:extLst>
          </p:cNvPr>
          <p:cNvSpPr txBox="1"/>
          <p:nvPr/>
        </p:nvSpPr>
        <p:spPr>
          <a:xfrm>
            <a:off x="1187624" y="1772816"/>
            <a:ext cx="4862684" cy="3693319"/>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p>
          <a:p>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A</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SOHNUM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'numéro de commande sur table commande’</a:t>
            </a:r>
            <a:r>
              <a:rPr lang="fr-FR" sz="1800" dirty="0">
                <a:solidFill>
                  <a:srgbClr val="808080"/>
                </a:solidFill>
                <a:latin typeface="Consolas" panose="020B0609020204030204" pitchFamily="49" charset="0"/>
              </a:rPr>
              <a:t>,</a:t>
            </a:r>
          </a:p>
          <a:p>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B</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SOHNUM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'numéro de commande sur table livraison’</a:t>
            </a:r>
          </a:p>
          <a:p>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SORDER A </a:t>
            </a:r>
            <a:r>
              <a:rPr lang="en-US" sz="1800" dirty="0">
                <a:solidFill>
                  <a:srgbClr val="808080"/>
                </a:solidFill>
                <a:latin typeface="Consolas" panose="020B0609020204030204" pitchFamily="49" charset="0"/>
              </a:rPr>
              <a:t>LEFT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JOIN</a:t>
            </a:r>
            <a:r>
              <a:rPr lang="en-US" sz="1800" dirty="0">
                <a:solidFill>
                  <a:srgbClr val="000000"/>
                </a:solidFill>
                <a:latin typeface="Consolas" panose="020B0609020204030204" pitchFamily="49" charset="0"/>
              </a:rPr>
              <a:t> DELIVERYD B</a:t>
            </a:r>
          </a:p>
          <a:p>
            <a:r>
              <a:rPr lang="fr-FR" sz="1800" dirty="0">
                <a:solidFill>
                  <a:srgbClr val="0000FF"/>
                </a:solidFill>
                <a:latin typeface="Consolas" panose="020B0609020204030204" pitchFamily="49" charset="0"/>
              </a:rPr>
              <a:t>	ON</a:t>
            </a:r>
            <a:r>
              <a:rPr lang="fr-FR" sz="1800" dirty="0">
                <a:solidFill>
                  <a:srgbClr val="000000"/>
                </a:solidFill>
                <a:latin typeface="Consolas" panose="020B0609020204030204" pitchFamily="49" charset="0"/>
              </a:rPr>
              <a:t> A</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SOHNUM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B</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SOHNUM</a:t>
            </a:r>
          </a:p>
          <a:p>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B</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SOHNUM </a:t>
            </a:r>
            <a:r>
              <a:rPr lang="en-US" sz="1800" dirty="0">
                <a:solidFill>
                  <a:srgbClr val="808080"/>
                </a:solidFill>
                <a:latin typeface="Consolas" panose="020B0609020204030204" pitchFamily="49" charset="0"/>
              </a:rPr>
              <a:t>IS</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NULL</a:t>
            </a:r>
            <a:endParaRPr lang="fr-FR" dirty="0"/>
          </a:p>
        </p:txBody>
      </p:sp>
      <p:sp>
        <p:nvSpPr>
          <p:cNvPr id="3" name="Espace réservé du numéro de diapositive 2">
            <a:extLst>
              <a:ext uri="{FF2B5EF4-FFF2-40B4-BE49-F238E27FC236}">
                <a16:creationId xmlns:a16="http://schemas.microsoft.com/office/drawing/2014/main" id="{E9654E8C-452D-A531-2235-07B62240AEF2}"/>
              </a:ext>
            </a:extLst>
          </p:cNvPr>
          <p:cNvSpPr>
            <a:spLocks noGrp="1"/>
          </p:cNvSpPr>
          <p:nvPr>
            <p:ph type="sldNum" sz="quarter" idx="12"/>
          </p:nvPr>
        </p:nvSpPr>
        <p:spPr/>
        <p:txBody>
          <a:bodyPr/>
          <a:lstStyle/>
          <a:p>
            <a:fld id="{6587D2DD-EBBC-47E7-9E6A-8D97EC9AED78}" type="slidenum">
              <a:rPr lang="fr-FR" smtClean="0"/>
              <a:pPr/>
              <a:t>60</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259632" y="116632"/>
            <a:ext cx="7858345" cy="1426170"/>
          </a:xfrm>
        </p:spPr>
        <p:txBody>
          <a:bodyPr>
            <a:normAutofit/>
          </a:bodyPr>
          <a:lstStyle/>
          <a:p>
            <a:r>
              <a:rPr lang="fr-FR" sz="4400" b="1" dirty="0"/>
              <a:t>Les jointures</a:t>
            </a:r>
            <a:br>
              <a:rPr lang="fr-FR" sz="4000" dirty="0"/>
            </a:br>
            <a:r>
              <a:rPr lang="fr-FR" sz="4000" dirty="0"/>
              <a:t>Synthèse et Méthodologie (1/2)</a:t>
            </a:r>
            <a:endParaRPr lang="fr-FR" sz="2200" dirty="0"/>
          </a:p>
        </p:txBody>
      </p:sp>
      <p:sp>
        <p:nvSpPr>
          <p:cNvPr id="5" name="Espace réservé du contenu 4"/>
          <p:cNvSpPr>
            <a:spLocks noGrp="1"/>
          </p:cNvSpPr>
          <p:nvPr>
            <p:ph idx="1"/>
          </p:nvPr>
        </p:nvSpPr>
        <p:spPr>
          <a:xfrm>
            <a:off x="1149968" y="1751492"/>
            <a:ext cx="7920880" cy="4968552"/>
          </a:xfrm>
        </p:spPr>
        <p:txBody>
          <a:bodyPr>
            <a:normAutofit lnSpcReduction="10000"/>
          </a:bodyPr>
          <a:lstStyle/>
          <a:p>
            <a:pPr marL="82296" indent="0" algn="just">
              <a:lnSpc>
                <a:spcPct val="120000"/>
              </a:lnSpc>
              <a:spcBef>
                <a:spcPts val="800"/>
              </a:spcBef>
              <a:buClr>
                <a:schemeClr val="tx2"/>
              </a:buClr>
              <a:buNone/>
            </a:pPr>
            <a:r>
              <a:rPr lang="fr-FR" sz="2600" b="1" dirty="0">
                <a:solidFill>
                  <a:schemeClr val="tx2"/>
                </a:solidFill>
              </a:rPr>
              <a:t>1. Quelles sont les tables dont j’ai besoin en fonction de la demande ?</a:t>
            </a:r>
          </a:p>
          <a:p>
            <a:pPr marL="82296" indent="0" algn="just">
              <a:lnSpc>
                <a:spcPct val="120000"/>
              </a:lnSpc>
              <a:spcBef>
                <a:spcPts val="800"/>
              </a:spcBef>
              <a:buClr>
                <a:schemeClr val="tx2"/>
              </a:buClr>
              <a:buNone/>
            </a:pPr>
            <a:r>
              <a:rPr lang="fr-FR" sz="2000" kern="700" dirty="0">
                <a:solidFill>
                  <a:schemeClr val="tx2"/>
                </a:solidFill>
              </a:rPr>
              <a:t>FROM  :  Je notifie chaque table que je dois appeler dans la clause </a:t>
            </a:r>
            <a:r>
              <a:rPr lang="fr-FR" sz="2000" kern="700" dirty="0" err="1">
                <a:solidFill>
                  <a:schemeClr val="tx2"/>
                </a:solidFill>
              </a:rPr>
              <a:t>From</a:t>
            </a:r>
            <a:r>
              <a:rPr lang="fr-FR" sz="2000" kern="700" dirty="0">
                <a:solidFill>
                  <a:schemeClr val="tx2"/>
                </a:solidFill>
              </a:rPr>
              <a:t>.</a:t>
            </a:r>
          </a:p>
          <a:p>
            <a:pPr marL="82296" indent="0" algn="just">
              <a:lnSpc>
                <a:spcPct val="120000"/>
              </a:lnSpc>
              <a:spcBef>
                <a:spcPts val="800"/>
              </a:spcBef>
              <a:buClr>
                <a:schemeClr val="tx2"/>
              </a:buClr>
              <a:buNone/>
            </a:pPr>
            <a:endParaRPr lang="fr-FR" sz="1800" kern="700" dirty="0">
              <a:solidFill>
                <a:schemeClr val="tx2"/>
              </a:solidFill>
            </a:endParaRPr>
          </a:p>
          <a:p>
            <a:pPr marL="82296" indent="0" algn="just">
              <a:lnSpc>
                <a:spcPct val="120000"/>
              </a:lnSpc>
              <a:spcBef>
                <a:spcPts val="800"/>
              </a:spcBef>
              <a:buClr>
                <a:schemeClr val="tx2"/>
              </a:buClr>
              <a:buNone/>
            </a:pPr>
            <a:r>
              <a:rPr lang="fr-FR" sz="2600" b="1" dirty="0">
                <a:solidFill>
                  <a:schemeClr val="tx2"/>
                </a:solidFill>
              </a:rPr>
              <a:t>2. Quelle(s) est(sont) la(es) colonne(s) de correspondance ?</a:t>
            </a:r>
          </a:p>
          <a:p>
            <a:pPr marL="82296" indent="0" algn="just">
              <a:lnSpc>
                <a:spcPct val="120000"/>
              </a:lnSpc>
              <a:spcBef>
                <a:spcPts val="400"/>
              </a:spcBef>
              <a:buClr>
                <a:schemeClr val="tx2"/>
              </a:buClr>
              <a:buNone/>
            </a:pPr>
            <a:r>
              <a:rPr lang="fr-FR" sz="1800" kern="700" dirty="0">
                <a:solidFill>
                  <a:schemeClr val="tx2"/>
                </a:solidFill>
              </a:rPr>
              <a:t>FROM : En utilisant le schéma de la base de de données (MPD : modèle physique de données), je regarde la(es) relation(s) entre les tables que je dois appeler pour écrire ma requête. La clé ou 1 d’un côté signifie qu’il y a la clé primaire du côté de la table en question et le signe de l’infini ou N signifie qu’il a la clé étrangère du côté de l’autre table. Cela me permet de récupérer ma colonne de correspondance pour relier deux tables entre elles.</a:t>
            </a:r>
          </a:p>
        </p:txBody>
      </p:sp>
      <p:sp>
        <p:nvSpPr>
          <p:cNvPr id="2" name="Espace réservé du numéro de diapositive 1">
            <a:extLst>
              <a:ext uri="{FF2B5EF4-FFF2-40B4-BE49-F238E27FC236}">
                <a16:creationId xmlns:a16="http://schemas.microsoft.com/office/drawing/2014/main" id="{11F2CB12-9008-8E89-80B4-5357FCC952A9}"/>
              </a:ext>
            </a:extLst>
          </p:cNvPr>
          <p:cNvSpPr>
            <a:spLocks noGrp="1"/>
          </p:cNvSpPr>
          <p:nvPr>
            <p:ph type="sldNum" sz="quarter" idx="12"/>
          </p:nvPr>
        </p:nvSpPr>
        <p:spPr/>
        <p:txBody>
          <a:bodyPr/>
          <a:lstStyle/>
          <a:p>
            <a:fld id="{6587D2DD-EBBC-47E7-9E6A-8D97EC9AED78}" type="slidenum">
              <a:rPr lang="fr-FR" smtClean="0"/>
              <a:pPr/>
              <a:t>61</a:t>
            </a:fld>
            <a:endParaRPr lang="fr-FR"/>
          </a:p>
        </p:txBody>
      </p:sp>
    </p:spTree>
    <p:extLst>
      <p:ext uri="{BB962C8B-B14F-4D97-AF65-F5344CB8AC3E}">
        <p14:creationId xmlns:p14="http://schemas.microsoft.com/office/powerpoint/2010/main" val="417231015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259632" y="116632"/>
            <a:ext cx="7858345" cy="1426170"/>
          </a:xfrm>
        </p:spPr>
        <p:txBody>
          <a:bodyPr>
            <a:normAutofit/>
          </a:bodyPr>
          <a:lstStyle/>
          <a:p>
            <a:r>
              <a:rPr lang="fr-FR" sz="4400" b="1" dirty="0"/>
              <a:t>Les jointures</a:t>
            </a:r>
            <a:br>
              <a:rPr lang="fr-FR" sz="4000" dirty="0"/>
            </a:br>
            <a:r>
              <a:rPr lang="fr-FR" sz="4000" dirty="0"/>
              <a:t>Synthèse et Méthodologie (2/2)</a:t>
            </a:r>
            <a:endParaRPr lang="fr-FR" sz="2200" dirty="0"/>
          </a:p>
        </p:txBody>
      </p:sp>
      <p:sp>
        <p:nvSpPr>
          <p:cNvPr id="5" name="Espace réservé du contenu 4"/>
          <p:cNvSpPr>
            <a:spLocks noGrp="1"/>
          </p:cNvSpPr>
          <p:nvPr>
            <p:ph idx="1"/>
          </p:nvPr>
        </p:nvSpPr>
        <p:spPr>
          <a:xfrm>
            <a:off x="1149968" y="1855698"/>
            <a:ext cx="7920880" cy="4968552"/>
          </a:xfrm>
        </p:spPr>
        <p:txBody>
          <a:bodyPr>
            <a:normAutofit fontScale="77500" lnSpcReduction="20000"/>
          </a:bodyPr>
          <a:lstStyle/>
          <a:p>
            <a:pPr marL="82296" indent="0" algn="just">
              <a:lnSpc>
                <a:spcPct val="120000"/>
              </a:lnSpc>
              <a:spcBef>
                <a:spcPts val="800"/>
              </a:spcBef>
              <a:buClr>
                <a:schemeClr val="tx2"/>
              </a:buClr>
              <a:buNone/>
            </a:pPr>
            <a:r>
              <a:rPr lang="fr-FR" sz="3300" b="1" dirty="0">
                <a:solidFill>
                  <a:schemeClr val="tx2"/>
                </a:solidFill>
              </a:rPr>
              <a:t>3. Les autres clause ?</a:t>
            </a:r>
          </a:p>
          <a:p>
            <a:pPr marL="82296" indent="0" algn="just">
              <a:lnSpc>
                <a:spcPct val="120000"/>
              </a:lnSpc>
              <a:spcBef>
                <a:spcPts val="800"/>
              </a:spcBef>
              <a:buClr>
                <a:schemeClr val="tx2"/>
              </a:buClr>
              <a:buNone/>
            </a:pPr>
            <a:r>
              <a:rPr lang="fr-FR" sz="2600" kern="700" dirty="0">
                <a:solidFill>
                  <a:schemeClr val="tx2"/>
                </a:solidFill>
              </a:rPr>
              <a:t>Je gère mes clauses Select, </a:t>
            </a:r>
            <a:r>
              <a:rPr lang="fr-FR" sz="2600" kern="700" dirty="0" err="1">
                <a:solidFill>
                  <a:schemeClr val="tx2"/>
                </a:solidFill>
              </a:rPr>
              <a:t>Where</a:t>
            </a:r>
            <a:r>
              <a:rPr lang="fr-FR" sz="2600" kern="700" dirty="0">
                <a:solidFill>
                  <a:schemeClr val="tx2"/>
                </a:solidFill>
              </a:rPr>
              <a:t>, group by, </a:t>
            </a:r>
            <a:r>
              <a:rPr lang="fr-FR" sz="2600" kern="700" dirty="0" err="1">
                <a:solidFill>
                  <a:schemeClr val="tx2"/>
                </a:solidFill>
              </a:rPr>
              <a:t>Having</a:t>
            </a:r>
            <a:r>
              <a:rPr lang="fr-FR" sz="2600" kern="700" dirty="0">
                <a:solidFill>
                  <a:schemeClr val="tx2"/>
                </a:solidFill>
              </a:rPr>
              <a:t> et </a:t>
            </a:r>
            <a:r>
              <a:rPr lang="fr-FR" sz="2600" kern="700" dirty="0" err="1">
                <a:solidFill>
                  <a:schemeClr val="tx2"/>
                </a:solidFill>
              </a:rPr>
              <a:t>Order</a:t>
            </a:r>
            <a:r>
              <a:rPr lang="fr-FR" sz="2600" kern="700" dirty="0">
                <a:solidFill>
                  <a:schemeClr val="tx2"/>
                </a:solidFill>
              </a:rPr>
              <a:t> by comme vu précédemment. Bien préciser le nom de la table avant le nom du champ si ce dernier existe dans plusieurs tables différentes utilisées.</a:t>
            </a:r>
          </a:p>
          <a:p>
            <a:pPr marL="82296" indent="0" algn="just">
              <a:lnSpc>
                <a:spcPct val="120000"/>
              </a:lnSpc>
              <a:spcBef>
                <a:spcPts val="800"/>
              </a:spcBef>
              <a:buClr>
                <a:schemeClr val="tx2"/>
              </a:buClr>
              <a:buNone/>
            </a:pPr>
            <a:endParaRPr lang="fr-FR" sz="1300" kern="700" dirty="0">
              <a:solidFill>
                <a:schemeClr val="tx2"/>
              </a:solidFill>
            </a:endParaRPr>
          </a:p>
          <a:p>
            <a:pPr marL="82296" indent="0" algn="just">
              <a:lnSpc>
                <a:spcPct val="120000"/>
              </a:lnSpc>
              <a:spcBef>
                <a:spcPts val="800"/>
              </a:spcBef>
              <a:buClr>
                <a:schemeClr val="tx2"/>
              </a:buClr>
              <a:buNone/>
            </a:pPr>
            <a:r>
              <a:rPr lang="fr-FR" sz="3000" b="1" dirty="0">
                <a:solidFill>
                  <a:schemeClr val="tx2"/>
                </a:solidFill>
              </a:rPr>
              <a:t>5. Est-ce que je veux exclure ou inclure des données d’une table par rapport à une autre ?</a:t>
            </a:r>
          </a:p>
          <a:p>
            <a:pPr marL="82296" indent="0" algn="just">
              <a:lnSpc>
                <a:spcPct val="120000"/>
              </a:lnSpc>
              <a:spcBef>
                <a:spcPts val="800"/>
              </a:spcBef>
              <a:buClr>
                <a:schemeClr val="tx2"/>
              </a:buClr>
              <a:buNone/>
            </a:pPr>
            <a:r>
              <a:rPr lang="fr-FR" sz="2600" kern="700" dirty="0">
                <a:solidFill>
                  <a:schemeClr val="tx2"/>
                </a:solidFill>
              </a:rPr>
              <a:t>Est-ce une jointure d’inclusion ? </a:t>
            </a:r>
            <a:r>
              <a:rPr lang="fr-FR" sz="2600" kern="700" dirty="0">
                <a:solidFill>
                  <a:schemeClr val="tx2"/>
                </a:solidFill>
                <a:sym typeface="Wingdings" panose="05000000000000000000" pitchFamily="2" charset="2"/>
              </a:rPr>
              <a:t> Je laisse le JOIN </a:t>
            </a:r>
          </a:p>
          <a:p>
            <a:pPr marL="82296" indent="0" algn="just">
              <a:lnSpc>
                <a:spcPct val="120000"/>
              </a:lnSpc>
              <a:spcBef>
                <a:spcPts val="800"/>
              </a:spcBef>
              <a:buClr>
                <a:schemeClr val="tx2"/>
              </a:buClr>
              <a:buNone/>
            </a:pPr>
            <a:r>
              <a:rPr lang="fr-FR" sz="2600" kern="700" dirty="0">
                <a:solidFill>
                  <a:schemeClr val="tx2"/>
                </a:solidFill>
                <a:sym typeface="Wingdings" panose="05000000000000000000" pitchFamily="2" charset="2"/>
              </a:rPr>
              <a:t>Est-ce une jointure d’exclusion ?  </a:t>
            </a:r>
            <a:r>
              <a:rPr lang="fr-FR" sz="2600" kern="700" dirty="0">
                <a:solidFill>
                  <a:schemeClr val="tx2"/>
                </a:solidFill>
              </a:rPr>
              <a:t>LEFT JOIN ou RIGHT JOIN selon l’ordre d’écriture des tables.</a:t>
            </a:r>
          </a:p>
          <a:p>
            <a:pPr marL="82296" indent="0" algn="just">
              <a:lnSpc>
                <a:spcPct val="120000"/>
              </a:lnSpc>
              <a:spcBef>
                <a:spcPts val="800"/>
              </a:spcBef>
              <a:buClr>
                <a:schemeClr val="tx2"/>
              </a:buClr>
              <a:buNone/>
            </a:pPr>
            <a:r>
              <a:rPr lang="fr-FR" sz="2600" kern="700" dirty="0">
                <a:solidFill>
                  <a:schemeClr val="tx2"/>
                </a:solidFill>
              </a:rPr>
              <a:t>Ne pas oublier ensuite la condition NULL (dans la table où l’on ne souhaite pas retrouver les données.</a:t>
            </a:r>
          </a:p>
          <a:p>
            <a:pPr marL="82296" indent="0" algn="just">
              <a:lnSpc>
                <a:spcPct val="120000"/>
              </a:lnSpc>
              <a:spcBef>
                <a:spcPts val="400"/>
              </a:spcBef>
              <a:buClr>
                <a:schemeClr val="tx2"/>
              </a:buClr>
              <a:buNone/>
            </a:pPr>
            <a:endParaRPr lang="fr-FR" sz="1800" kern="700" dirty="0">
              <a:solidFill>
                <a:schemeClr val="tx2"/>
              </a:solidFill>
            </a:endParaRPr>
          </a:p>
        </p:txBody>
      </p:sp>
      <p:sp>
        <p:nvSpPr>
          <p:cNvPr id="2" name="Espace réservé du numéro de diapositive 1">
            <a:extLst>
              <a:ext uri="{FF2B5EF4-FFF2-40B4-BE49-F238E27FC236}">
                <a16:creationId xmlns:a16="http://schemas.microsoft.com/office/drawing/2014/main" id="{D08B9613-74AE-4E60-F738-FD9906960936}"/>
              </a:ext>
            </a:extLst>
          </p:cNvPr>
          <p:cNvSpPr>
            <a:spLocks noGrp="1"/>
          </p:cNvSpPr>
          <p:nvPr>
            <p:ph type="sldNum" sz="quarter" idx="12"/>
          </p:nvPr>
        </p:nvSpPr>
        <p:spPr/>
        <p:txBody>
          <a:bodyPr/>
          <a:lstStyle/>
          <a:p>
            <a:fld id="{6587D2DD-EBBC-47E7-9E6A-8D97EC9AED78}" type="slidenum">
              <a:rPr lang="fr-FR" smtClean="0"/>
              <a:pPr/>
              <a:t>62</a:t>
            </a:fld>
            <a:endParaRPr lang="fr-FR"/>
          </a:p>
        </p:txBody>
      </p:sp>
    </p:spTree>
    <p:extLst>
      <p:ext uri="{BB962C8B-B14F-4D97-AF65-F5344CB8AC3E}">
        <p14:creationId xmlns:p14="http://schemas.microsoft.com/office/powerpoint/2010/main" val="160176452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SELECT UNION / ALL / INTERSECT / EXCEPT</a:t>
            </a:r>
          </a:p>
        </p:txBody>
      </p:sp>
      <p:sp>
        <p:nvSpPr>
          <p:cNvPr id="8" name="ZoneTexte 7">
            <a:extLst>
              <a:ext uri="{FF2B5EF4-FFF2-40B4-BE49-F238E27FC236}">
                <a16:creationId xmlns:a16="http://schemas.microsoft.com/office/drawing/2014/main" id="{F3A03E03-4918-435D-8BC4-A9964118678C}"/>
              </a:ext>
            </a:extLst>
          </p:cNvPr>
          <p:cNvSpPr txBox="1"/>
          <p:nvPr/>
        </p:nvSpPr>
        <p:spPr>
          <a:xfrm>
            <a:off x="1043608" y="3088481"/>
            <a:ext cx="8027240" cy="3693319"/>
          </a:xfrm>
          <a:prstGeom prst="rect">
            <a:avLst/>
          </a:prstGeom>
          <a:noFill/>
        </p:spPr>
        <p:txBody>
          <a:bodyPr wrap="square">
            <a:spAutoFit/>
          </a:bodyPr>
          <a:lstStyle/>
          <a:p>
            <a:pPr algn="just"/>
            <a:r>
              <a:rPr lang="fr-FR" b="1" dirty="0"/>
              <a:t>UNION</a:t>
            </a:r>
            <a:r>
              <a:rPr lang="fr-FR" dirty="0"/>
              <a:t> </a:t>
            </a:r>
            <a:r>
              <a:rPr lang="fr-FR" dirty="0">
                <a:sym typeface="Wingdings" panose="05000000000000000000" pitchFamily="2" charset="2"/>
              </a:rPr>
              <a:t> permet de récupérer les lignes des deux requêtes, tout en supprimant les doublons si des éléments (client) apparaissent dans les deux tables.</a:t>
            </a:r>
          </a:p>
          <a:p>
            <a:pPr algn="just"/>
            <a:endParaRPr lang="fr-FR" dirty="0">
              <a:sym typeface="Wingdings" panose="05000000000000000000" pitchFamily="2" charset="2"/>
            </a:endParaRPr>
          </a:p>
          <a:p>
            <a:pPr algn="just"/>
            <a:r>
              <a:rPr lang="fr-FR" b="1" dirty="0">
                <a:sym typeface="Wingdings" panose="05000000000000000000" pitchFamily="2" charset="2"/>
              </a:rPr>
              <a:t>UNION ALL </a:t>
            </a:r>
            <a:r>
              <a:rPr lang="fr-FR" dirty="0">
                <a:sym typeface="Wingdings" panose="05000000000000000000" pitchFamily="2" charset="2"/>
              </a:rPr>
              <a:t> permet de faire exactement la même chose, tout en conservant les doublons.</a:t>
            </a:r>
          </a:p>
          <a:p>
            <a:pPr algn="just"/>
            <a:endParaRPr lang="fr-FR" dirty="0">
              <a:sym typeface="Wingdings" panose="05000000000000000000" pitchFamily="2" charset="2"/>
            </a:endParaRPr>
          </a:p>
          <a:p>
            <a:pPr algn="just"/>
            <a:r>
              <a:rPr lang="fr-FR" b="1" dirty="0">
                <a:sym typeface="Wingdings" panose="05000000000000000000" pitchFamily="2" charset="2"/>
              </a:rPr>
              <a:t>INTERSECT</a:t>
            </a:r>
            <a:r>
              <a:rPr lang="fr-FR" dirty="0">
                <a:sym typeface="Wingdings" panose="05000000000000000000" pitchFamily="2" charset="2"/>
              </a:rPr>
              <a:t>  permet de récupérer que les éléments (client) communs qui sont dans la première mais aussi dans la seconde table. Si le </a:t>
            </a:r>
            <a:r>
              <a:rPr lang="fr-FR" dirty="0" err="1">
                <a:sym typeface="Wingdings" panose="05000000000000000000" pitchFamily="2" charset="2"/>
              </a:rPr>
              <a:t>clientid</a:t>
            </a:r>
            <a:r>
              <a:rPr lang="fr-FR" dirty="0">
                <a:sym typeface="Wingdings" panose="05000000000000000000" pitchFamily="2" charset="2"/>
              </a:rPr>
              <a:t> n’existe que dans la table </a:t>
            </a:r>
            <a:r>
              <a:rPr lang="fr-FR" dirty="0" err="1">
                <a:sym typeface="Wingdings" panose="05000000000000000000" pitchFamily="2" charset="2"/>
              </a:rPr>
              <a:t>t_client</a:t>
            </a:r>
            <a:r>
              <a:rPr lang="fr-FR" dirty="0">
                <a:sym typeface="Wingdings" panose="05000000000000000000" pitchFamily="2" charset="2"/>
              </a:rPr>
              <a:t>, alors la commande ne permet pas de l’afficher.</a:t>
            </a:r>
          </a:p>
          <a:p>
            <a:pPr algn="just"/>
            <a:endParaRPr lang="fr-FR" dirty="0">
              <a:sym typeface="Wingdings" panose="05000000000000000000" pitchFamily="2" charset="2"/>
            </a:endParaRPr>
          </a:p>
          <a:p>
            <a:pPr algn="just"/>
            <a:r>
              <a:rPr lang="fr-FR" b="1" dirty="0">
                <a:sym typeface="Wingdings" panose="05000000000000000000" pitchFamily="2" charset="2"/>
              </a:rPr>
              <a:t>EXCEPT</a:t>
            </a:r>
            <a:r>
              <a:rPr lang="fr-FR" dirty="0">
                <a:sym typeface="Wingdings" panose="05000000000000000000" pitchFamily="2" charset="2"/>
              </a:rPr>
              <a:t>  permet de récupérer que les éléments (client) qui sont dans la requête qui précède EXCEPT (celle du haut) mais qui ne sont pas dans la suivante (commande).</a:t>
            </a:r>
            <a:endParaRPr lang="fr-FR" dirty="0"/>
          </a:p>
        </p:txBody>
      </p:sp>
      <p:sp>
        <p:nvSpPr>
          <p:cNvPr id="7" name="ZoneTexte 6">
            <a:extLst>
              <a:ext uri="{FF2B5EF4-FFF2-40B4-BE49-F238E27FC236}">
                <a16:creationId xmlns:a16="http://schemas.microsoft.com/office/drawing/2014/main" id="{0025A9B4-C97D-42A9-A08E-776F6EC00962}"/>
              </a:ext>
            </a:extLst>
          </p:cNvPr>
          <p:cNvSpPr txBox="1"/>
          <p:nvPr/>
        </p:nvSpPr>
        <p:spPr>
          <a:xfrm>
            <a:off x="2699792" y="1716955"/>
            <a:ext cx="4464496" cy="923330"/>
          </a:xfrm>
          <a:prstGeom prst="rect">
            <a:avLst/>
          </a:prstGeom>
          <a:noFill/>
        </p:spPr>
        <p:txBody>
          <a:bodyPr wrap="square">
            <a:spAutoFit/>
          </a:bodyPr>
          <a:lstStyle/>
          <a:p>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clientid</a:t>
            </a:r>
            <a:r>
              <a:rPr lang="en-US"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t_client</a:t>
            </a:r>
            <a:endParaRPr lang="en-US" sz="1800" dirty="0">
              <a:solidFill>
                <a:srgbClr val="000000"/>
              </a:solidFill>
              <a:latin typeface="Consolas" panose="020B0609020204030204" pitchFamily="49" charset="0"/>
            </a:endParaRPr>
          </a:p>
          <a:p>
            <a:pPr algn="ctr"/>
            <a:r>
              <a:rPr lang="fr-FR" sz="1800" dirty="0">
                <a:solidFill>
                  <a:srgbClr val="0000FF"/>
                </a:solidFill>
                <a:latin typeface="Consolas" panose="020B0609020204030204" pitchFamily="49" charset="0"/>
              </a:rPr>
              <a:t>UNION</a:t>
            </a:r>
            <a:r>
              <a:rPr lang="fr-FR" sz="1800" dirty="0">
                <a:solidFill>
                  <a:srgbClr val="000000"/>
                </a:solidFill>
                <a:latin typeface="Consolas" panose="020B0609020204030204" pitchFamily="49" charset="0"/>
              </a:rPr>
              <a:t> </a:t>
            </a:r>
          </a:p>
          <a:p>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clientid</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t_commande</a:t>
            </a:r>
            <a:endParaRPr lang="fr-FR" dirty="0"/>
          </a:p>
        </p:txBody>
      </p:sp>
      <p:sp>
        <p:nvSpPr>
          <p:cNvPr id="3" name="Espace réservé du numéro de diapositive 2">
            <a:extLst>
              <a:ext uri="{FF2B5EF4-FFF2-40B4-BE49-F238E27FC236}">
                <a16:creationId xmlns:a16="http://schemas.microsoft.com/office/drawing/2014/main" id="{4565B9CA-CC0E-45C7-34BF-9B3C0A0D357D}"/>
              </a:ext>
            </a:extLst>
          </p:cNvPr>
          <p:cNvSpPr>
            <a:spLocks noGrp="1"/>
          </p:cNvSpPr>
          <p:nvPr>
            <p:ph type="sldNum" sz="quarter" idx="12"/>
          </p:nvPr>
        </p:nvSpPr>
        <p:spPr/>
        <p:txBody>
          <a:bodyPr/>
          <a:lstStyle/>
          <a:p>
            <a:fld id="{6587D2DD-EBBC-47E7-9E6A-8D97EC9AED78}" type="slidenum">
              <a:rPr lang="fr-FR" smtClean="0"/>
              <a:pPr/>
              <a:t>63</a:t>
            </a:fld>
            <a:endParaRPr lang="fr-FR"/>
          </a:p>
        </p:txBody>
      </p:sp>
    </p:spTree>
    <p:extLst>
      <p:ext uri="{BB962C8B-B14F-4D97-AF65-F5344CB8AC3E}">
        <p14:creationId xmlns:p14="http://schemas.microsoft.com/office/powerpoint/2010/main" val="329422173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a:t>Les sous requêtes</a:t>
            </a:r>
          </a:p>
        </p:txBody>
      </p:sp>
      <p:sp>
        <p:nvSpPr>
          <p:cNvPr id="6" name="Espace réservé du texte 5"/>
          <p:cNvSpPr>
            <a:spLocks noGrp="1"/>
          </p:cNvSpPr>
          <p:nvPr>
            <p:ph type="body" idx="1"/>
          </p:nvPr>
        </p:nvSpPr>
        <p:spPr/>
        <p:txBody>
          <a:bodyPr>
            <a:normAutofit/>
          </a:bodyPr>
          <a:lstStyle/>
          <a:p>
            <a:r>
              <a:rPr lang="fr-FR" sz="5000" b="1" dirty="0"/>
              <a:t>Langage SQL</a:t>
            </a:r>
          </a:p>
        </p:txBody>
      </p:sp>
      <p:sp>
        <p:nvSpPr>
          <p:cNvPr id="2" name="Espace réservé du numéro de diapositive 1">
            <a:extLst>
              <a:ext uri="{FF2B5EF4-FFF2-40B4-BE49-F238E27FC236}">
                <a16:creationId xmlns:a16="http://schemas.microsoft.com/office/drawing/2014/main" id="{1C1B9237-6B95-6D7B-0BF3-617545835ACA}"/>
              </a:ext>
            </a:extLst>
          </p:cNvPr>
          <p:cNvSpPr>
            <a:spLocks noGrp="1"/>
          </p:cNvSpPr>
          <p:nvPr>
            <p:ph type="sldNum" sz="quarter" idx="12"/>
          </p:nvPr>
        </p:nvSpPr>
        <p:spPr/>
        <p:txBody>
          <a:bodyPr/>
          <a:lstStyle/>
          <a:p>
            <a:fld id="{6587D2DD-EBBC-47E7-9E6A-8D97EC9AED78}" type="slidenum">
              <a:rPr lang="fr-FR" smtClean="0"/>
              <a:pPr/>
              <a:t>64</a:t>
            </a:fld>
            <a:endParaRPr lang="fr-F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435608" y="274638"/>
            <a:ext cx="7498080" cy="850106"/>
          </a:xfrm>
        </p:spPr>
        <p:txBody>
          <a:bodyPr>
            <a:noAutofit/>
          </a:bodyPr>
          <a:lstStyle/>
          <a:p>
            <a:r>
              <a:rPr lang="fr-FR" sz="4000" dirty="0"/>
              <a:t>Utilisation de sous-requêtes</a:t>
            </a:r>
            <a:endParaRPr lang="fr-FR" sz="3000" dirty="0"/>
          </a:p>
        </p:txBody>
      </p:sp>
      <p:sp>
        <p:nvSpPr>
          <p:cNvPr id="5" name="Espace réservé du contenu 4"/>
          <p:cNvSpPr>
            <a:spLocks noGrp="1"/>
          </p:cNvSpPr>
          <p:nvPr>
            <p:ph idx="1"/>
          </p:nvPr>
        </p:nvSpPr>
        <p:spPr>
          <a:xfrm>
            <a:off x="1403648" y="2204864"/>
            <a:ext cx="7344816" cy="3168352"/>
          </a:xfrm>
        </p:spPr>
        <p:txBody>
          <a:bodyPr>
            <a:normAutofit/>
          </a:bodyPr>
          <a:lstStyle/>
          <a:p>
            <a:pPr algn="just">
              <a:lnSpc>
                <a:spcPct val="120000"/>
              </a:lnSpc>
              <a:spcBef>
                <a:spcPts val="1200"/>
              </a:spcBef>
              <a:buClr>
                <a:schemeClr val="tx2"/>
              </a:buClr>
            </a:pPr>
            <a:r>
              <a:rPr lang="fr-FR" sz="2400" dirty="0">
                <a:solidFill>
                  <a:schemeClr val="tx2"/>
                </a:solidFill>
              </a:rPr>
              <a:t>Écriture de sous-requêtes simples </a:t>
            </a:r>
          </a:p>
          <a:p>
            <a:pPr algn="just">
              <a:lnSpc>
                <a:spcPct val="120000"/>
              </a:lnSpc>
              <a:spcBef>
                <a:spcPts val="1200"/>
              </a:spcBef>
              <a:buClr>
                <a:schemeClr val="tx2"/>
              </a:buClr>
            </a:pPr>
            <a:r>
              <a:rPr lang="fr-FR" sz="2400" dirty="0">
                <a:solidFill>
                  <a:schemeClr val="tx2"/>
                </a:solidFill>
              </a:rPr>
              <a:t>Écriture de sous-requêtes corrélées </a:t>
            </a:r>
          </a:p>
          <a:p>
            <a:pPr algn="just">
              <a:lnSpc>
                <a:spcPct val="120000"/>
              </a:lnSpc>
              <a:spcBef>
                <a:spcPts val="1200"/>
              </a:spcBef>
              <a:buClr>
                <a:schemeClr val="tx2"/>
              </a:buClr>
            </a:pPr>
            <a:r>
              <a:rPr lang="fr-FR" sz="2400" dirty="0">
                <a:solidFill>
                  <a:schemeClr val="tx2"/>
                </a:solidFill>
              </a:rPr>
              <a:t>Utilisation du prédicat </a:t>
            </a:r>
            <a:r>
              <a:rPr lang="fr-FR" sz="2400" dirty="0" err="1">
                <a:solidFill>
                  <a:schemeClr val="tx2"/>
                </a:solidFill>
              </a:rPr>
              <a:t>Exists</a:t>
            </a:r>
            <a:r>
              <a:rPr lang="fr-FR" sz="2400" dirty="0">
                <a:solidFill>
                  <a:schemeClr val="tx2"/>
                </a:solidFill>
              </a:rPr>
              <a:t> avec les sous-requêtes</a:t>
            </a:r>
          </a:p>
          <a:p>
            <a:pPr algn="just">
              <a:lnSpc>
                <a:spcPct val="120000"/>
              </a:lnSpc>
              <a:spcBef>
                <a:spcPts val="1200"/>
              </a:spcBef>
              <a:buClr>
                <a:schemeClr val="tx2"/>
              </a:buClr>
            </a:pPr>
            <a:r>
              <a:rPr lang="fr-FR" sz="2400" dirty="0">
                <a:solidFill>
                  <a:schemeClr val="tx2"/>
                </a:solidFill>
              </a:rPr>
              <a:t>Utilisation du IN, ALL, ANY, SOME </a:t>
            </a:r>
            <a:r>
              <a:rPr lang="fr-FR" sz="2500" dirty="0">
                <a:solidFill>
                  <a:schemeClr val="tx2"/>
                </a:solidFill>
              </a:rPr>
              <a:t>	</a:t>
            </a:r>
          </a:p>
        </p:txBody>
      </p:sp>
      <p:sp>
        <p:nvSpPr>
          <p:cNvPr id="2" name="Espace réservé du numéro de diapositive 1">
            <a:extLst>
              <a:ext uri="{FF2B5EF4-FFF2-40B4-BE49-F238E27FC236}">
                <a16:creationId xmlns:a16="http://schemas.microsoft.com/office/drawing/2014/main" id="{BBFCD306-1C39-A495-ED51-BD3BF01F1165}"/>
              </a:ext>
            </a:extLst>
          </p:cNvPr>
          <p:cNvSpPr>
            <a:spLocks noGrp="1"/>
          </p:cNvSpPr>
          <p:nvPr>
            <p:ph type="sldNum" sz="quarter" idx="12"/>
          </p:nvPr>
        </p:nvSpPr>
        <p:spPr/>
        <p:txBody>
          <a:bodyPr/>
          <a:lstStyle/>
          <a:p>
            <a:fld id="{6587D2DD-EBBC-47E7-9E6A-8D97EC9AED78}" type="slidenum">
              <a:rPr lang="fr-FR" smtClean="0"/>
              <a:pPr/>
              <a:t>65</a:t>
            </a:fld>
            <a:endParaRPr lang="fr-F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52DAA047-1753-4FE3-918A-9B3304EC78F0}"/>
              </a:ext>
            </a:extLst>
          </p:cNvPr>
          <p:cNvSpPr txBox="1"/>
          <p:nvPr/>
        </p:nvSpPr>
        <p:spPr>
          <a:xfrm>
            <a:off x="1259632" y="1988840"/>
            <a:ext cx="7774588" cy="4801314"/>
          </a:xfrm>
          <a:prstGeom prst="rect">
            <a:avLst/>
          </a:prstGeom>
          <a:noFill/>
        </p:spPr>
        <p:txBody>
          <a:bodyPr wrap="square">
            <a:spAutoFit/>
          </a:bodyPr>
          <a:lstStyle/>
          <a:p>
            <a:r>
              <a:rPr lang="fr-FR" sz="1800" dirty="0">
                <a:solidFill>
                  <a:srgbClr val="008000"/>
                </a:solidFill>
                <a:latin typeface="Consolas" panose="020B0609020204030204" pitchFamily="49" charset="0"/>
              </a:rPr>
              <a:t>-- Comparaison de listing d'une table sur l'autre donc possibilité d'écrire une sous-requête dans le </a:t>
            </a:r>
            <a:r>
              <a:rPr lang="fr-FR" sz="1800" dirty="0" err="1">
                <a:solidFill>
                  <a:srgbClr val="008000"/>
                </a:solidFill>
                <a:latin typeface="Consolas" panose="020B0609020204030204" pitchFamily="49" charset="0"/>
              </a:rPr>
              <a:t>where</a:t>
            </a:r>
            <a:r>
              <a:rPr lang="fr-FR" sz="1800" dirty="0">
                <a:solidFill>
                  <a:srgbClr val="008000"/>
                </a:solidFill>
                <a:latin typeface="Consolas" panose="020B0609020204030204" pitchFamily="49" charset="0"/>
              </a:rPr>
              <a:t> :</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clientnom</a:t>
            </a:r>
            <a:r>
              <a:rPr lang="fr-FR" sz="1800" dirty="0">
                <a:solidFill>
                  <a:srgbClr val="000000"/>
                </a:solidFill>
                <a:latin typeface="Consolas" panose="020B0609020204030204" pitchFamily="49" charset="0"/>
              </a:rPr>
              <a:t> </a:t>
            </a: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r>
              <a:rPr lang="fr-FR" sz="1800" dirty="0">
                <a:solidFill>
                  <a:srgbClr val="000000"/>
                </a:solidFill>
                <a:latin typeface="Consolas" panose="020B0609020204030204" pitchFamily="49" charset="0"/>
              </a:rPr>
              <a:t>   </a:t>
            </a: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ClientID </a:t>
            </a:r>
            <a:r>
              <a:rPr lang="en-US" sz="1800" dirty="0">
                <a:solidFill>
                  <a:srgbClr val="808080"/>
                </a:solidFill>
                <a:latin typeface="Consolas" panose="020B0609020204030204" pitchFamily="49" charset="0"/>
              </a:rPr>
              <a:t>IN</a:t>
            </a:r>
            <a:r>
              <a:rPr lang="en-US" sz="1800" dirty="0">
                <a:solidFill>
                  <a:srgbClr val="0000FF"/>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distinct</a:t>
            </a:r>
            <a:r>
              <a:rPr lang="en-US" sz="1800" dirty="0">
                <a:solidFill>
                  <a:srgbClr val="000000"/>
                </a:solidFill>
                <a:latin typeface="Consolas" panose="020B0609020204030204" pitchFamily="49" charset="0"/>
              </a:rPr>
              <a:t> ClientID </a:t>
            </a:r>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T_Commande</a:t>
            </a:r>
            <a:r>
              <a:rPr lang="en-US" sz="1800" dirty="0">
                <a:solidFill>
                  <a:srgbClr val="808080"/>
                </a:solidFill>
                <a:latin typeface="Consolas" panose="020B0609020204030204" pitchFamily="49" charset="0"/>
              </a:rPr>
              <a:t>)</a:t>
            </a: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En version Jointure :</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distinct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ClientNom</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JOIN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ON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clientID</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T_commande</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clientID</a:t>
            </a:r>
            <a:endParaRPr lang="fr-FR" sz="1800" dirty="0">
              <a:solidFill>
                <a:srgbClr val="000000"/>
              </a:solidFill>
              <a:latin typeface="Consolas" panose="020B0609020204030204" pitchFamily="49" charset="0"/>
            </a:endParaRPr>
          </a:p>
          <a:p>
            <a:endParaRPr lang="fr-FR" dirty="0">
              <a:solidFill>
                <a:srgbClr val="000000"/>
              </a:solidFill>
              <a:latin typeface="Consolas" panose="020B0609020204030204" pitchFamily="49" charset="0"/>
            </a:endParaRPr>
          </a:p>
          <a:p>
            <a:r>
              <a:rPr lang="fr-FR" dirty="0">
                <a:solidFill>
                  <a:srgbClr val="C00000"/>
                </a:solidFill>
              </a:rPr>
              <a:t>-- Seulement dans le cas d’une comparaison entre une table et une autre où il n’y a pas besoin de jointure (et donc peut être remplacé par une jointure) MAIS POUR TOUS LES AUTRES CAS, ce sera obligatoirement une SOUS-REQUETE et possiblement des jointures à l’intérieur </a:t>
            </a:r>
            <a:r>
              <a:rPr lang="fr-FR" dirty="0">
                <a:solidFill>
                  <a:srgbClr val="C00000"/>
                </a:solidFill>
                <a:sym typeface="Wingdings" panose="05000000000000000000" pitchFamily="2" charset="2"/>
              </a:rPr>
              <a:t></a:t>
            </a:r>
          </a:p>
          <a:p>
            <a:endParaRPr lang="fr-FR" dirty="0">
              <a:solidFill>
                <a:srgbClr val="C00000"/>
              </a:solidFill>
              <a:sym typeface="Wingdings" panose="05000000000000000000" pitchFamily="2" charset="2"/>
            </a:endParaRPr>
          </a:p>
          <a:p>
            <a:r>
              <a:rPr lang="fr-FR" dirty="0">
                <a:solidFill>
                  <a:srgbClr val="C00000"/>
                </a:solidFill>
                <a:sym typeface="Wingdings" panose="05000000000000000000" pitchFamily="2" charset="2"/>
              </a:rPr>
              <a:t>Les performances : De quel côté sont-elles favorables ?</a:t>
            </a:r>
            <a:endParaRPr lang="fr-FR" dirty="0">
              <a:solidFill>
                <a:srgbClr val="C00000"/>
              </a:solidFill>
            </a:endParaRPr>
          </a:p>
        </p:txBody>
      </p:sp>
      <p:sp>
        <p:nvSpPr>
          <p:cNvPr id="12" name="Titre 1"/>
          <p:cNvSpPr>
            <a:spLocks noGrp="1"/>
          </p:cNvSpPr>
          <p:nvPr>
            <p:ph type="title"/>
          </p:nvPr>
        </p:nvSpPr>
        <p:spPr>
          <a:xfrm>
            <a:off x="1435608" y="274638"/>
            <a:ext cx="7708392" cy="1282154"/>
          </a:xfrm>
        </p:spPr>
        <p:txBody>
          <a:bodyPr>
            <a:normAutofit fontScale="90000"/>
          </a:bodyPr>
          <a:lstStyle/>
          <a:p>
            <a:r>
              <a:rPr lang="fr-FR" sz="4400" b="1" dirty="0"/>
              <a:t>Sous requêtes : </a:t>
            </a:r>
            <a:br>
              <a:rPr lang="fr-FR" sz="4000" dirty="0"/>
            </a:br>
            <a:r>
              <a:rPr lang="fr-FR" sz="2800" dirty="0"/>
              <a:t>Dans la clause WHERE : In ou NOT IN (requête simples)</a:t>
            </a:r>
            <a:br>
              <a:rPr lang="fr-FR" sz="2800" dirty="0"/>
            </a:br>
            <a:r>
              <a:rPr lang="fr-FR" sz="2800" dirty="0"/>
              <a:t>L’inclusion / l’exclusion ET/OU comparer des listings</a:t>
            </a:r>
          </a:p>
        </p:txBody>
      </p:sp>
      <p:cxnSp>
        <p:nvCxnSpPr>
          <p:cNvPr id="3" name="Connecteur droit 2"/>
          <p:cNvCxnSpPr>
            <a:cxnSpLocks/>
          </p:cNvCxnSpPr>
          <p:nvPr/>
        </p:nvCxnSpPr>
        <p:spPr>
          <a:xfrm>
            <a:off x="3635896" y="3434403"/>
            <a:ext cx="5184576" cy="0"/>
          </a:xfrm>
          <a:prstGeom prst="line">
            <a:avLst/>
          </a:prstGeom>
        </p:spPr>
        <p:style>
          <a:lnRef idx="2">
            <a:schemeClr val="accent4"/>
          </a:lnRef>
          <a:fillRef idx="0">
            <a:schemeClr val="accent4"/>
          </a:fillRef>
          <a:effectRef idx="1">
            <a:schemeClr val="accent4"/>
          </a:effectRef>
          <a:fontRef idx="minor">
            <a:schemeClr val="tx1"/>
          </a:fontRef>
        </p:style>
      </p:cxnSp>
      <p:sp>
        <p:nvSpPr>
          <p:cNvPr id="2" name="Espace réservé du numéro de diapositive 1">
            <a:extLst>
              <a:ext uri="{FF2B5EF4-FFF2-40B4-BE49-F238E27FC236}">
                <a16:creationId xmlns:a16="http://schemas.microsoft.com/office/drawing/2014/main" id="{B599A53C-C3A5-5414-1F1E-52315CE49564}"/>
              </a:ext>
            </a:extLst>
          </p:cNvPr>
          <p:cNvSpPr>
            <a:spLocks noGrp="1"/>
          </p:cNvSpPr>
          <p:nvPr>
            <p:ph type="sldNum" sz="quarter" idx="12"/>
          </p:nvPr>
        </p:nvSpPr>
        <p:spPr/>
        <p:txBody>
          <a:bodyPr/>
          <a:lstStyle/>
          <a:p>
            <a:fld id="{6587D2DD-EBBC-47E7-9E6A-8D97EC9AED78}" type="slidenum">
              <a:rPr lang="fr-FR" smtClean="0"/>
              <a:pPr/>
              <a:t>66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Sous requêtes : </a:t>
            </a:r>
            <a:br>
              <a:rPr lang="fr-FR" sz="4000" dirty="0"/>
            </a:br>
            <a:r>
              <a:rPr lang="fr-FR" sz="2800" dirty="0"/>
              <a:t>Dans la clause WHERE/</a:t>
            </a:r>
            <a:r>
              <a:rPr lang="fr-FR" sz="2800" dirty="0" err="1"/>
              <a:t>Having</a:t>
            </a:r>
            <a:r>
              <a:rPr lang="fr-FR" sz="2800" dirty="0"/>
              <a:t> : = &gt; &lt;  et ALL / ANY</a:t>
            </a:r>
          </a:p>
        </p:txBody>
      </p:sp>
      <p:sp>
        <p:nvSpPr>
          <p:cNvPr id="8" name="ZoneTexte 7"/>
          <p:cNvSpPr txBox="1"/>
          <p:nvPr/>
        </p:nvSpPr>
        <p:spPr>
          <a:xfrm>
            <a:off x="1168041" y="5229200"/>
            <a:ext cx="7488832" cy="1200329"/>
          </a:xfrm>
          <a:prstGeom prst="rect">
            <a:avLst/>
          </a:prstGeom>
          <a:noFill/>
        </p:spPr>
        <p:txBody>
          <a:bodyPr wrap="square" rtlCol="0">
            <a:spAutoFit/>
          </a:bodyPr>
          <a:lstStyle/>
          <a:p>
            <a:pPr>
              <a:buFont typeface="Wingdings" pitchFamily="2" charset="2"/>
              <a:buChar char="Ø"/>
            </a:pPr>
            <a:r>
              <a:rPr lang="fr-FR" dirty="0"/>
              <a:t> On peut rajouter ALL : signifie si supérieur à toutes les valeurs de la sous-requête.</a:t>
            </a:r>
          </a:p>
          <a:p>
            <a:pPr>
              <a:buFont typeface="Wingdings" pitchFamily="2" charset="2"/>
              <a:buChar char="Ø"/>
            </a:pPr>
            <a:endParaRPr lang="fr-FR" dirty="0"/>
          </a:p>
          <a:p>
            <a:pPr>
              <a:buFont typeface="Wingdings" pitchFamily="2" charset="2"/>
              <a:buChar char="Ø"/>
            </a:pPr>
            <a:r>
              <a:rPr lang="fr-FR" dirty="0"/>
              <a:t>Ou ANY = signifie supérieur à au moins une seule valeur.</a:t>
            </a:r>
          </a:p>
        </p:txBody>
      </p:sp>
      <p:sp>
        <p:nvSpPr>
          <p:cNvPr id="7" name="ZoneTexte 6">
            <a:extLst>
              <a:ext uri="{FF2B5EF4-FFF2-40B4-BE49-F238E27FC236}">
                <a16:creationId xmlns:a16="http://schemas.microsoft.com/office/drawing/2014/main" id="{E3C6EE6C-4FED-4698-B845-5A691A18D8F8}"/>
              </a:ext>
            </a:extLst>
          </p:cNvPr>
          <p:cNvSpPr txBox="1"/>
          <p:nvPr/>
        </p:nvSpPr>
        <p:spPr>
          <a:xfrm>
            <a:off x="1168041" y="1417638"/>
            <a:ext cx="7708392" cy="3693319"/>
          </a:xfrm>
          <a:prstGeom prst="rect">
            <a:avLst/>
          </a:prstGeom>
          <a:noFill/>
        </p:spPr>
        <p:txBody>
          <a:bodyPr wrap="square">
            <a:spAutoFit/>
          </a:bodyPr>
          <a:lstStyle/>
          <a:p>
            <a:r>
              <a:rPr lang="fr-FR" sz="1800" dirty="0">
                <a:solidFill>
                  <a:srgbClr val="008000"/>
                </a:solidFill>
                <a:latin typeface="Consolas" panose="020B0609020204030204" pitchFamily="49" charset="0"/>
              </a:rPr>
              <a:t>-- Afficher le nombre de commandes en 2006 que si plus importante qu'en 2004</a:t>
            </a: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nombre de commandes en 2006 – 600 commandes</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2006 </a:t>
            </a:r>
          </a:p>
          <a:p>
            <a:r>
              <a:rPr lang="fr-FR" sz="1800" dirty="0" err="1">
                <a:solidFill>
                  <a:srgbClr val="0000FF"/>
                </a:solidFill>
                <a:latin typeface="Consolas" panose="020B0609020204030204" pitchFamily="49" charset="0"/>
              </a:rPr>
              <a:t>having</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&gt;</a:t>
            </a:r>
            <a:r>
              <a:rPr lang="fr-FR" sz="1800" dirty="0">
                <a:solidFill>
                  <a:srgbClr val="000000"/>
                </a:solidFill>
                <a:latin typeface="Consolas" panose="020B0609020204030204" pitchFamily="49" charset="0"/>
              </a:rPr>
              <a:t> </a:t>
            </a: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nombre de commandes en 2004 – 550 commandes</a:t>
            </a:r>
            <a:endParaRPr lang="fr-FR" sz="1800" dirty="0">
              <a:solidFill>
                <a:srgbClr val="000000"/>
              </a:solidFill>
              <a:latin typeface="Consolas" panose="020B0609020204030204" pitchFamily="49" charset="0"/>
            </a:endParaRPr>
          </a:p>
          <a:p>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2004</a:t>
            </a:r>
            <a:r>
              <a:rPr lang="fr-FR" sz="1800" dirty="0">
                <a:solidFill>
                  <a:srgbClr val="808080"/>
                </a:solidFill>
                <a:latin typeface="Consolas" panose="020B0609020204030204" pitchFamily="49" charset="0"/>
              </a:rPr>
              <a:t>)</a:t>
            </a:r>
            <a:endParaRPr lang="fr-FR" dirty="0"/>
          </a:p>
        </p:txBody>
      </p:sp>
      <p:sp>
        <p:nvSpPr>
          <p:cNvPr id="2" name="Espace réservé du numéro de diapositive 1">
            <a:extLst>
              <a:ext uri="{FF2B5EF4-FFF2-40B4-BE49-F238E27FC236}">
                <a16:creationId xmlns:a16="http://schemas.microsoft.com/office/drawing/2014/main" id="{36C7ECF1-9EAB-5EB7-420D-C92E34745C8D}"/>
              </a:ext>
            </a:extLst>
          </p:cNvPr>
          <p:cNvSpPr>
            <a:spLocks noGrp="1"/>
          </p:cNvSpPr>
          <p:nvPr>
            <p:ph type="sldNum" sz="quarter" idx="12"/>
          </p:nvPr>
        </p:nvSpPr>
        <p:spPr/>
        <p:txBody>
          <a:bodyPr/>
          <a:lstStyle/>
          <a:p>
            <a:fld id="{6587D2DD-EBBC-47E7-9E6A-8D97EC9AED78}" type="slidenum">
              <a:rPr lang="fr-FR" smtClean="0"/>
              <a:pPr/>
              <a:t>67</a:t>
            </a:fld>
            <a:endParaRPr lang="fr-F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Sous requêtes : </a:t>
            </a:r>
            <a:br>
              <a:rPr lang="fr-FR" sz="4000" dirty="0"/>
            </a:br>
            <a:r>
              <a:rPr lang="fr-FR" sz="2800" dirty="0"/>
              <a:t>La sous-requête corrélée</a:t>
            </a:r>
          </a:p>
        </p:txBody>
      </p:sp>
      <p:sp>
        <p:nvSpPr>
          <p:cNvPr id="9" name="ZoneTexte 8">
            <a:extLst>
              <a:ext uri="{FF2B5EF4-FFF2-40B4-BE49-F238E27FC236}">
                <a16:creationId xmlns:a16="http://schemas.microsoft.com/office/drawing/2014/main" id="{606C5248-DA68-4562-B3AF-E889B24A3494}"/>
              </a:ext>
            </a:extLst>
          </p:cNvPr>
          <p:cNvSpPr txBox="1"/>
          <p:nvPr/>
        </p:nvSpPr>
        <p:spPr>
          <a:xfrm>
            <a:off x="1049954" y="1700808"/>
            <a:ext cx="7560840" cy="5078313"/>
          </a:xfrm>
          <a:prstGeom prst="rect">
            <a:avLst/>
          </a:prstGeom>
          <a:noFill/>
        </p:spPr>
        <p:txBody>
          <a:bodyPr wrap="square">
            <a:spAutoFit/>
          </a:bodyPr>
          <a:lstStyle/>
          <a:p>
            <a:r>
              <a:rPr lang="fr-FR" sz="1800" b="1" dirty="0"/>
              <a:t>-- Faire remonter les pays qui avaient plus de commandes en 2006 qu’en 2004 </a:t>
            </a:r>
            <a:r>
              <a:rPr lang="fr-FR" sz="1800" dirty="0"/>
              <a:t>:</a:t>
            </a:r>
          </a:p>
          <a:p>
            <a:r>
              <a:rPr lang="fr-FR" sz="1800" dirty="0"/>
              <a:t> </a:t>
            </a: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shipcountry</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p>
          <a:p>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b="1" dirty="0" err="1">
                <a:solidFill>
                  <a:srgbClr val="000000"/>
                </a:solidFill>
                <a:latin typeface="Consolas" panose="020B0609020204030204" pitchFamily="49" charset="0"/>
              </a:rPr>
              <a:t>T_Commande</a:t>
            </a:r>
            <a:endParaRPr lang="fr-FR" sz="1800" b="1"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2006 </a:t>
            </a: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shipcountry</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having</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&gt;</a:t>
            </a:r>
            <a:r>
              <a:rPr lang="fr-FR" sz="1800" dirty="0">
                <a:solidFill>
                  <a:srgbClr val="000000"/>
                </a:solidFill>
                <a:latin typeface="Consolas" panose="020B0609020204030204" pitchFamily="49" charset="0"/>
              </a:rPr>
              <a:t> </a:t>
            </a: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nombre de commandes en 2004</a:t>
            </a:r>
            <a:endParaRPr lang="fr-FR" sz="1800" dirty="0">
              <a:solidFill>
                <a:srgbClr val="000000"/>
              </a:solidFill>
              <a:latin typeface="Consolas" panose="020B0609020204030204" pitchFamily="49" charset="0"/>
            </a:endParaRPr>
          </a:p>
          <a:p>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r>
              <a:rPr lang="fr-FR" sz="1800" dirty="0">
                <a:solidFill>
                  <a:srgbClr val="000000"/>
                </a:solidFill>
                <a:latin typeface="Consolas" panose="020B0609020204030204" pitchFamily="49" charset="0"/>
              </a:rPr>
              <a:t> </a:t>
            </a:r>
            <a:r>
              <a:rPr lang="fr-FR" sz="1800" b="1" dirty="0">
                <a:solidFill>
                  <a:srgbClr val="000000"/>
                </a:solidFill>
                <a:latin typeface="Consolas" panose="020B0609020204030204" pitchFamily="49" charset="0"/>
              </a:rPr>
              <a:t>cmd </a:t>
            </a:r>
            <a:r>
              <a:rPr lang="fr-FR" dirty="0">
                <a:solidFill>
                  <a:srgbClr val="008000"/>
                </a:solidFill>
                <a:latin typeface="Consolas" panose="020B0609020204030204" pitchFamily="49" charset="0"/>
              </a:rPr>
              <a:t>– Renommer table pour être précis</a:t>
            </a:r>
            <a:endParaRPr lang="fr-FR" b="1" dirty="0">
              <a:solidFill>
                <a:srgbClr val="000000"/>
              </a:solidFill>
              <a:latin typeface="Consolas" panose="020B0609020204030204" pitchFamily="49" charset="0"/>
            </a:endParaRPr>
          </a:p>
          <a:p>
            <a:r>
              <a:rPr lang="fr-FR" sz="1800" b="1" dirty="0">
                <a:solidFill>
                  <a:srgbClr val="000000"/>
                </a:solidFill>
                <a:latin typeface="Consolas" panose="020B0609020204030204" pitchFamily="49" charset="0"/>
              </a:rPr>
              <a:t> </a:t>
            </a:r>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2004 </a:t>
            </a:r>
          </a:p>
          <a:p>
            <a:r>
              <a:rPr lang="en-US" sz="1800" b="1" dirty="0">
                <a:solidFill>
                  <a:srgbClr val="808080"/>
                </a:solidFill>
                <a:latin typeface="Consolas" panose="020B0609020204030204" pitchFamily="49" charset="0"/>
              </a:rPr>
              <a:t>AND</a:t>
            </a:r>
            <a:r>
              <a:rPr lang="en-US" sz="1800" b="1" dirty="0">
                <a:solidFill>
                  <a:srgbClr val="000000"/>
                </a:solidFill>
                <a:latin typeface="Consolas" panose="020B0609020204030204" pitchFamily="49" charset="0"/>
              </a:rPr>
              <a:t> </a:t>
            </a:r>
            <a:r>
              <a:rPr lang="en-US" sz="1800" b="1" dirty="0" err="1">
                <a:solidFill>
                  <a:srgbClr val="000000"/>
                </a:solidFill>
                <a:latin typeface="Consolas" panose="020B0609020204030204" pitchFamily="49" charset="0"/>
              </a:rPr>
              <a:t>cmd</a:t>
            </a:r>
            <a:r>
              <a:rPr lang="en-US" sz="1800" b="1" dirty="0" err="1">
                <a:solidFill>
                  <a:srgbClr val="808080"/>
                </a:solidFill>
                <a:latin typeface="Consolas" panose="020B0609020204030204" pitchFamily="49" charset="0"/>
              </a:rPr>
              <a:t>.</a:t>
            </a:r>
            <a:r>
              <a:rPr lang="en-US" sz="1800" b="1" dirty="0" err="1">
                <a:solidFill>
                  <a:srgbClr val="000000"/>
                </a:solidFill>
                <a:latin typeface="Consolas" panose="020B0609020204030204" pitchFamily="49" charset="0"/>
              </a:rPr>
              <a:t>ShipCountry</a:t>
            </a:r>
            <a:r>
              <a:rPr lang="en-US" sz="1800" b="1" dirty="0">
                <a:solidFill>
                  <a:srgbClr val="808080"/>
                </a:solidFill>
                <a:latin typeface="Consolas" panose="020B0609020204030204" pitchFamily="49" charset="0"/>
              </a:rPr>
              <a:t>=</a:t>
            </a:r>
            <a:r>
              <a:rPr lang="en-US" sz="1800" b="1" dirty="0" err="1">
                <a:solidFill>
                  <a:srgbClr val="000000"/>
                </a:solidFill>
                <a:latin typeface="Consolas" panose="020B0609020204030204" pitchFamily="49" charset="0"/>
              </a:rPr>
              <a:t>T_Commande</a:t>
            </a:r>
            <a:r>
              <a:rPr lang="en-US" sz="1800" b="1" dirty="0" err="1">
                <a:solidFill>
                  <a:srgbClr val="808080"/>
                </a:solidFill>
                <a:latin typeface="Consolas" panose="020B0609020204030204" pitchFamily="49" charset="0"/>
              </a:rPr>
              <a:t>.</a:t>
            </a:r>
            <a:r>
              <a:rPr lang="en-US" sz="1800" b="1" dirty="0" err="1">
                <a:solidFill>
                  <a:srgbClr val="000000"/>
                </a:solidFill>
                <a:latin typeface="Consolas" panose="020B0609020204030204" pitchFamily="49" charset="0"/>
              </a:rPr>
              <a:t>ShipCountry</a:t>
            </a:r>
            <a:r>
              <a:rPr lang="en-US" sz="1800" b="1" dirty="0">
                <a:solidFill>
                  <a:srgbClr val="000000"/>
                </a:solidFill>
                <a:latin typeface="Consolas" panose="020B0609020204030204" pitchFamily="49" charset="0"/>
              </a:rPr>
              <a:t> </a:t>
            </a:r>
            <a:r>
              <a:rPr lang="fr-FR" dirty="0">
                <a:solidFill>
                  <a:srgbClr val="008000"/>
                </a:solidFill>
                <a:latin typeface="Consolas" panose="020B0609020204030204" pitchFamily="49" charset="0"/>
              </a:rPr>
              <a:t>– Faire une jointure entre le country de la sous-requête (cmd) et celui de la requête principale (</a:t>
            </a:r>
            <a:r>
              <a:rPr lang="fr-FR" dirty="0" err="1">
                <a:solidFill>
                  <a:srgbClr val="008000"/>
                </a:solidFill>
                <a:latin typeface="Consolas" panose="020B0609020204030204" pitchFamily="49" charset="0"/>
              </a:rPr>
              <a:t>t_commande</a:t>
            </a:r>
            <a:r>
              <a:rPr lang="fr-FR" dirty="0">
                <a:solidFill>
                  <a:srgbClr val="008000"/>
                </a:solidFill>
                <a:latin typeface="Consolas" panose="020B0609020204030204" pitchFamily="49" charset="0"/>
              </a:rPr>
              <a:t>) </a:t>
            </a:r>
            <a:endParaRPr lang="en-US" sz="1800" b="1"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shipcountry</a:t>
            </a:r>
            <a:r>
              <a:rPr lang="fr-FR" sz="1800" dirty="0">
                <a:solidFill>
                  <a:srgbClr val="808080"/>
                </a:solidFill>
                <a:latin typeface="Consolas" panose="020B0609020204030204" pitchFamily="49" charset="0"/>
              </a:rPr>
              <a:t>)</a:t>
            </a:r>
            <a:endParaRPr lang="fr-FR" dirty="0"/>
          </a:p>
        </p:txBody>
      </p:sp>
      <p:sp>
        <p:nvSpPr>
          <p:cNvPr id="2" name="Espace réservé du numéro de diapositive 1">
            <a:extLst>
              <a:ext uri="{FF2B5EF4-FFF2-40B4-BE49-F238E27FC236}">
                <a16:creationId xmlns:a16="http://schemas.microsoft.com/office/drawing/2014/main" id="{3FBDB5AB-1C07-3075-F46F-A069914EEB55}"/>
              </a:ext>
            </a:extLst>
          </p:cNvPr>
          <p:cNvSpPr>
            <a:spLocks noGrp="1"/>
          </p:cNvSpPr>
          <p:nvPr>
            <p:ph type="sldNum" sz="quarter" idx="12"/>
          </p:nvPr>
        </p:nvSpPr>
        <p:spPr/>
        <p:txBody>
          <a:bodyPr/>
          <a:lstStyle/>
          <a:p>
            <a:fld id="{6587D2DD-EBBC-47E7-9E6A-8D97EC9AED78}" type="slidenum">
              <a:rPr lang="fr-FR" smtClean="0"/>
              <a:pPr/>
              <a:t>68</a:t>
            </a:fld>
            <a:endParaRPr lang="fr-FR"/>
          </a:p>
        </p:txBody>
      </p:sp>
    </p:spTree>
    <p:extLst>
      <p:ext uri="{BB962C8B-B14F-4D97-AF65-F5344CB8AC3E}">
        <p14:creationId xmlns:p14="http://schemas.microsoft.com/office/powerpoint/2010/main" val="41044559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Sous requêtes : </a:t>
            </a:r>
            <a:br>
              <a:rPr lang="fr-FR" sz="4000" dirty="0"/>
            </a:br>
            <a:r>
              <a:rPr lang="fr-FR" sz="2800" dirty="0"/>
              <a:t>Dans la clause WHERE : EXISTS (requêtes corrélées)</a:t>
            </a:r>
          </a:p>
        </p:txBody>
      </p:sp>
      <p:pic>
        <p:nvPicPr>
          <p:cNvPr id="9" name="Image 8"/>
          <p:cNvPicPr>
            <a:picLocks noChangeAspect="1"/>
          </p:cNvPicPr>
          <p:nvPr/>
        </p:nvPicPr>
        <p:blipFill>
          <a:blip r:embed="rId3" cstate="print"/>
          <a:stretch>
            <a:fillRect/>
          </a:stretch>
        </p:blipFill>
        <p:spPr>
          <a:xfrm>
            <a:off x="1403648" y="1772816"/>
            <a:ext cx="7134225" cy="1285875"/>
          </a:xfrm>
          <a:prstGeom prst="rect">
            <a:avLst/>
          </a:prstGeom>
        </p:spPr>
      </p:pic>
      <p:sp>
        <p:nvSpPr>
          <p:cNvPr id="10" name="ZoneTexte 9"/>
          <p:cNvSpPr txBox="1"/>
          <p:nvPr/>
        </p:nvSpPr>
        <p:spPr>
          <a:xfrm>
            <a:off x="1082328" y="3284984"/>
            <a:ext cx="7776864" cy="3416320"/>
          </a:xfrm>
          <a:prstGeom prst="rect">
            <a:avLst/>
          </a:prstGeom>
          <a:noFill/>
        </p:spPr>
        <p:txBody>
          <a:bodyPr wrap="square" rtlCol="0">
            <a:spAutoFit/>
          </a:bodyPr>
          <a:lstStyle/>
          <a:p>
            <a:r>
              <a:rPr lang="fr-FR" u="sng" dirty="0"/>
              <a:t>3 différences avec les requêtes simples :</a:t>
            </a:r>
          </a:p>
          <a:p>
            <a:endParaRPr lang="fr-FR" dirty="0"/>
          </a:p>
          <a:p>
            <a:pPr>
              <a:buFontTx/>
              <a:buChar char="-"/>
            </a:pPr>
            <a:r>
              <a:rPr lang="fr-FR" dirty="0"/>
              <a:t>Dans la condition </a:t>
            </a:r>
            <a:r>
              <a:rPr lang="fr-FR" dirty="0" err="1"/>
              <a:t>where</a:t>
            </a:r>
            <a:r>
              <a:rPr lang="fr-FR" dirty="0"/>
              <a:t> et le prédicat </a:t>
            </a:r>
            <a:r>
              <a:rPr lang="fr-FR" dirty="0" err="1"/>
              <a:t>Exists</a:t>
            </a:r>
            <a:r>
              <a:rPr lang="fr-FR" dirty="0"/>
              <a:t> : aucun champ car on va lier les requêtes par les tables entre la 1</a:t>
            </a:r>
            <a:r>
              <a:rPr lang="fr-FR" baseline="30000" dirty="0"/>
              <a:t>ère</a:t>
            </a:r>
            <a:r>
              <a:rPr lang="fr-FR" dirty="0"/>
              <a:t> requête et la seconde  : requêtes corrélées,</a:t>
            </a:r>
          </a:p>
          <a:p>
            <a:pPr>
              <a:buFontTx/>
              <a:buChar char="-"/>
            </a:pPr>
            <a:endParaRPr lang="fr-FR" dirty="0"/>
          </a:p>
          <a:p>
            <a:pPr>
              <a:buFontTx/>
              <a:buChar char="-"/>
            </a:pPr>
            <a:r>
              <a:rPr lang="fr-FR" dirty="0"/>
              <a:t> Dans la sous-requête, on va utiliser l’ancienne syntaxe des jointures : tables énumérées dans le </a:t>
            </a:r>
            <a:r>
              <a:rPr lang="fr-FR" dirty="0" err="1"/>
              <a:t>From</a:t>
            </a:r>
            <a:r>
              <a:rPr lang="fr-FR" dirty="0"/>
              <a:t> et clés reliées dans le </a:t>
            </a:r>
            <a:r>
              <a:rPr lang="fr-FR" dirty="0" err="1"/>
              <a:t>where</a:t>
            </a:r>
            <a:r>
              <a:rPr lang="fr-FR" dirty="0"/>
              <a:t>,</a:t>
            </a:r>
          </a:p>
          <a:p>
            <a:pPr>
              <a:buFontTx/>
              <a:buChar char="-"/>
            </a:pPr>
            <a:endParaRPr lang="fr-FR" dirty="0"/>
          </a:p>
          <a:p>
            <a:pPr>
              <a:buFontTx/>
              <a:buChar char="-"/>
            </a:pPr>
            <a:r>
              <a:rPr lang="fr-FR" dirty="0"/>
              <a:t> Dans le </a:t>
            </a:r>
            <a:r>
              <a:rPr lang="fr-FR" dirty="0" err="1"/>
              <a:t>where</a:t>
            </a:r>
            <a:r>
              <a:rPr lang="fr-FR" dirty="0"/>
              <a:t> de la sous-requête :  on lie la clé de la table de la sous-requête à la clé de la table de la première requête (corrélation des requêtes)</a:t>
            </a:r>
          </a:p>
          <a:p>
            <a:endParaRPr lang="fr-FR" dirty="0"/>
          </a:p>
          <a:p>
            <a:pPr>
              <a:buFontTx/>
              <a:buChar char="-"/>
            </a:pPr>
            <a:r>
              <a:rPr lang="fr-FR" dirty="0"/>
              <a:t>-&gt; Permet d’avoir plusieurs choses dans le select de la sous-requête</a:t>
            </a:r>
          </a:p>
        </p:txBody>
      </p:sp>
      <p:sp>
        <p:nvSpPr>
          <p:cNvPr id="2" name="Espace réservé du numéro de diapositive 1">
            <a:extLst>
              <a:ext uri="{FF2B5EF4-FFF2-40B4-BE49-F238E27FC236}">
                <a16:creationId xmlns:a16="http://schemas.microsoft.com/office/drawing/2014/main" id="{694B7141-DEEA-04C7-0815-12B17E74EDFA}"/>
              </a:ext>
            </a:extLst>
          </p:cNvPr>
          <p:cNvSpPr>
            <a:spLocks noGrp="1"/>
          </p:cNvSpPr>
          <p:nvPr>
            <p:ph type="sldNum" sz="quarter" idx="12"/>
          </p:nvPr>
        </p:nvSpPr>
        <p:spPr/>
        <p:txBody>
          <a:bodyPr/>
          <a:lstStyle/>
          <a:p>
            <a:fld id="{6587D2DD-EBBC-47E7-9E6A-8D97EC9AED78}" type="slidenum">
              <a:rPr lang="fr-FR" smtClean="0"/>
              <a:pPr/>
              <a:t>69</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altLang="fr-FR" sz="4400" b="1" dirty="0"/>
              <a:t>Eléments constitutifs</a:t>
            </a:r>
            <a:endParaRPr lang="fr-FR" dirty="0"/>
          </a:p>
        </p:txBody>
      </p:sp>
      <p:sp>
        <p:nvSpPr>
          <p:cNvPr id="9" name="Espace réservé du contenu 8"/>
          <p:cNvSpPr>
            <a:spLocks noGrp="1"/>
          </p:cNvSpPr>
          <p:nvPr>
            <p:ph idx="1"/>
          </p:nvPr>
        </p:nvSpPr>
        <p:spPr>
          <a:xfrm>
            <a:off x="1475656" y="1628800"/>
            <a:ext cx="7458032" cy="4800600"/>
          </a:xfrm>
        </p:spPr>
        <p:txBody>
          <a:bodyPr/>
          <a:lstStyle/>
          <a:p>
            <a:pPr marL="0" indent="0" fontAlgn="auto">
              <a:spcAft>
                <a:spcPts val="0"/>
              </a:spcAft>
              <a:buClr>
                <a:schemeClr val="tx2"/>
              </a:buClr>
              <a:buNone/>
              <a:defRPr/>
            </a:pPr>
            <a:r>
              <a:rPr lang="fr-FR" sz="2400" u="sng" dirty="0">
                <a:solidFill>
                  <a:schemeClr val="tx2"/>
                </a:solidFill>
              </a:rPr>
              <a:t>Requêtes </a:t>
            </a:r>
            <a:r>
              <a:rPr lang="fr-FR" sz="2400" u="sng" dirty="0" err="1">
                <a:solidFill>
                  <a:schemeClr val="tx2"/>
                </a:solidFill>
              </a:rPr>
              <a:t>mono-tables</a:t>
            </a:r>
            <a:endParaRPr lang="fr-FR" sz="2400" u="sng" dirty="0">
              <a:solidFill>
                <a:schemeClr val="tx2"/>
              </a:solidFill>
            </a:endParaRPr>
          </a:p>
          <a:p>
            <a:pPr fontAlgn="auto">
              <a:spcAft>
                <a:spcPts val="0"/>
              </a:spcAft>
              <a:buClr>
                <a:schemeClr val="tx2"/>
              </a:buClr>
              <a:buFont typeface="Wingdings 3" charset="2"/>
              <a:buChar char=""/>
              <a:defRPr/>
            </a:pPr>
            <a:r>
              <a:rPr lang="fr-FR" sz="2400" dirty="0">
                <a:solidFill>
                  <a:schemeClr val="tx2"/>
                </a:solidFill>
              </a:rPr>
              <a:t>Les tables</a:t>
            </a:r>
          </a:p>
          <a:p>
            <a:pPr fontAlgn="auto">
              <a:spcAft>
                <a:spcPts val="0"/>
              </a:spcAft>
              <a:buClr>
                <a:schemeClr val="tx2"/>
              </a:buClr>
              <a:buFont typeface="Wingdings 3" charset="2"/>
              <a:buChar char=""/>
              <a:defRPr/>
            </a:pPr>
            <a:r>
              <a:rPr lang="fr-FR" sz="2400" dirty="0">
                <a:solidFill>
                  <a:schemeClr val="tx2"/>
                </a:solidFill>
              </a:rPr>
              <a:t>Les champs (colonnes) et les types de données</a:t>
            </a:r>
          </a:p>
          <a:p>
            <a:pPr fontAlgn="auto">
              <a:spcAft>
                <a:spcPts val="0"/>
              </a:spcAft>
              <a:buClr>
                <a:schemeClr val="tx2"/>
              </a:buClr>
              <a:buFont typeface="Wingdings 3" charset="2"/>
              <a:buChar char=""/>
              <a:defRPr/>
            </a:pPr>
            <a:r>
              <a:rPr lang="fr-FR" sz="2400" dirty="0">
                <a:solidFill>
                  <a:schemeClr val="tx2"/>
                </a:solidFill>
              </a:rPr>
              <a:t>Les enregistrements (lignes)</a:t>
            </a:r>
          </a:p>
          <a:p>
            <a:pPr fontAlgn="auto">
              <a:spcAft>
                <a:spcPts val="0"/>
              </a:spcAft>
              <a:buClr>
                <a:schemeClr val="tx2"/>
              </a:buClr>
              <a:buFont typeface="Wingdings 3" charset="2"/>
              <a:buChar char=""/>
              <a:defRPr/>
            </a:pPr>
            <a:endParaRPr lang="fr-FR" sz="2400" dirty="0">
              <a:solidFill>
                <a:schemeClr val="tx2"/>
              </a:solidFill>
            </a:endParaRPr>
          </a:p>
          <a:p>
            <a:pPr marL="0" indent="0">
              <a:buClr>
                <a:schemeClr val="tx2"/>
              </a:buClr>
              <a:buNone/>
              <a:defRPr/>
            </a:pPr>
            <a:r>
              <a:rPr lang="fr-FR" sz="2400" u="sng" dirty="0">
                <a:solidFill>
                  <a:schemeClr val="tx2"/>
                </a:solidFill>
              </a:rPr>
              <a:t>Requêtes multi-tables :</a:t>
            </a:r>
          </a:p>
          <a:p>
            <a:pPr marL="342900" lvl="1" indent="-342900">
              <a:buClr>
                <a:schemeClr val="tx2"/>
              </a:buClr>
              <a:defRPr/>
            </a:pPr>
            <a:r>
              <a:rPr lang="fr-FR" sz="2400" dirty="0">
                <a:solidFill>
                  <a:schemeClr val="tx2"/>
                </a:solidFill>
              </a:rPr>
              <a:t>Le modèle Physique de données (MPD) </a:t>
            </a:r>
            <a:r>
              <a:rPr lang="fr-FR" sz="2400" b="1" dirty="0">
                <a:solidFill>
                  <a:schemeClr val="tx2"/>
                </a:solidFill>
              </a:rPr>
              <a:t>indispensable</a:t>
            </a:r>
          </a:p>
          <a:p>
            <a:pPr fontAlgn="auto">
              <a:spcAft>
                <a:spcPts val="0"/>
              </a:spcAft>
              <a:buClr>
                <a:schemeClr val="tx2"/>
              </a:buClr>
              <a:buFont typeface="Wingdings 3" charset="2"/>
              <a:buChar char=""/>
              <a:defRPr/>
            </a:pPr>
            <a:r>
              <a:rPr lang="fr-FR" sz="2400" dirty="0">
                <a:solidFill>
                  <a:schemeClr val="tx2"/>
                </a:solidFill>
              </a:rPr>
              <a:t>Les clés : clés primaires et clés étrangères</a:t>
            </a:r>
          </a:p>
          <a:p>
            <a:pPr fontAlgn="auto">
              <a:spcAft>
                <a:spcPts val="0"/>
              </a:spcAft>
              <a:buClr>
                <a:schemeClr val="tx2"/>
              </a:buClr>
              <a:buFont typeface="Wingdings 3" charset="2"/>
              <a:buChar char=""/>
              <a:defRPr/>
            </a:pPr>
            <a:r>
              <a:rPr lang="fr-FR" sz="2400" dirty="0">
                <a:solidFill>
                  <a:schemeClr val="tx2"/>
                </a:solidFill>
              </a:rPr>
              <a:t>Les relations entre les tables</a:t>
            </a:r>
            <a:endParaRPr lang="fr-FR" dirty="0"/>
          </a:p>
        </p:txBody>
      </p:sp>
      <p:sp>
        <p:nvSpPr>
          <p:cNvPr id="3" name="Espace réservé du numéro de diapositive 2">
            <a:extLst>
              <a:ext uri="{FF2B5EF4-FFF2-40B4-BE49-F238E27FC236}">
                <a16:creationId xmlns:a16="http://schemas.microsoft.com/office/drawing/2014/main" id="{6107CE73-9EF5-03ED-F9B0-DD3DF5F58A23}"/>
              </a:ext>
            </a:extLst>
          </p:cNvPr>
          <p:cNvSpPr>
            <a:spLocks noGrp="1"/>
          </p:cNvSpPr>
          <p:nvPr>
            <p:ph type="sldNum" sz="quarter" idx="12"/>
          </p:nvPr>
        </p:nvSpPr>
        <p:spPr/>
        <p:txBody>
          <a:bodyPr/>
          <a:lstStyle/>
          <a:p>
            <a:fld id="{6587D2DD-EBBC-47E7-9E6A-8D97EC9AED78}" type="slidenum">
              <a:rPr lang="fr-FR" smtClean="0"/>
              <a:pPr/>
              <a:t>7</a:t>
            </a:fld>
            <a:endParaRPr lang="fr-F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Sous requêtes : </a:t>
            </a:r>
            <a:br>
              <a:rPr lang="fr-FR" sz="4000" dirty="0"/>
            </a:br>
            <a:r>
              <a:rPr lang="fr-FR" sz="2800" dirty="0"/>
              <a:t>Dans la clause FROM</a:t>
            </a:r>
          </a:p>
        </p:txBody>
      </p:sp>
      <p:cxnSp>
        <p:nvCxnSpPr>
          <p:cNvPr id="4" name="Connecteur droit 3"/>
          <p:cNvCxnSpPr/>
          <p:nvPr/>
        </p:nvCxnSpPr>
        <p:spPr>
          <a:xfrm>
            <a:off x="2483768" y="4116502"/>
            <a:ext cx="504056" cy="0"/>
          </a:xfrm>
          <a:prstGeom prst="line">
            <a:avLst/>
          </a:prstGeom>
        </p:spPr>
        <p:style>
          <a:lnRef idx="2">
            <a:schemeClr val="accent4"/>
          </a:lnRef>
          <a:fillRef idx="0">
            <a:schemeClr val="accent4"/>
          </a:fillRef>
          <a:effectRef idx="1">
            <a:schemeClr val="accent4"/>
          </a:effectRef>
          <a:fontRef idx="minor">
            <a:schemeClr val="tx1"/>
          </a:fontRef>
        </p:style>
      </p:cxnSp>
      <p:sp>
        <p:nvSpPr>
          <p:cNvPr id="2" name="Parenthèses 1"/>
          <p:cNvSpPr/>
          <p:nvPr/>
        </p:nvSpPr>
        <p:spPr>
          <a:xfrm>
            <a:off x="1482744" y="2737108"/>
            <a:ext cx="6922651" cy="1335575"/>
          </a:xfrm>
          <a:prstGeom prst="bracketPair">
            <a:avLst/>
          </a:prstGeom>
        </p:spPr>
        <p:style>
          <a:lnRef idx="2">
            <a:schemeClr val="accent4"/>
          </a:lnRef>
          <a:fillRef idx="0">
            <a:schemeClr val="accent4"/>
          </a:fillRef>
          <a:effectRef idx="1">
            <a:schemeClr val="accent4"/>
          </a:effectRef>
          <a:fontRef idx="minor">
            <a:schemeClr val="tx1"/>
          </a:fontRef>
        </p:style>
        <p:txBody>
          <a:bodyPr rtlCol="0" anchor="ctr"/>
          <a:lstStyle/>
          <a:p>
            <a:pPr algn="ctr"/>
            <a:endParaRPr lang="fr-FR"/>
          </a:p>
        </p:txBody>
      </p:sp>
      <p:sp>
        <p:nvSpPr>
          <p:cNvPr id="8" name="ZoneTexte 7">
            <a:extLst>
              <a:ext uri="{FF2B5EF4-FFF2-40B4-BE49-F238E27FC236}">
                <a16:creationId xmlns:a16="http://schemas.microsoft.com/office/drawing/2014/main" id="{C6241801-9EBD-4F47-891D-AB30509F260B}"/>
              </a:ext>
            </a:extLst>
          </p:cNvPr>
          <p:cNvSpPr txBox="1"/>
          <p:nvPr/>
        </p:nvSpPr>
        <p:spPr>
          <a:xfrm>
            <a:off x="996832" y="4298434"/>
            <a:ext cx="7894474" cy="2308324"/>
          </a:xfrm>
          <a:prstGeom prst="rect">
            <a:avLst/>
          </a:prstGeom>
          <a:noFill/>
        </p:spPr>
        <p:txBody>
          <a:bodyPr wrap="square" rtlCol="0">
            <a:spAutoFit/>
          </a:bodyPr>
          <a:lstStyle/>
          <a:p>
            <a:pPr marL="285750" indent="-285750" algn="ctr">
              <a:buFont typeface="Wingdings" panose="05000000000000000000" pitchFamily="2" charset="2"/>
              <a:buChar char="Ø"/>
            </a:pPr>
            <a:r>
              <a:rPr lang="fr-FR" dirty="0"/>
              <a:t>Il faut </a:t>
            </a:r>
            <a:r>
              <a:rPr lang="fr-FR" b="1" dirty="0"/>
              <a:t>décomposer le calcul </a:t>
            </a:r>
            <a:r>
              <a:rPr lang="fr-FR" dirty="0"/>
              <a:t>(étape 1, sous-requête Puis étape 2/ finale : requête principale.</a:t>
            </a:r>
          </a:p>
          <a:p>
            <a:pPr marL="285750" indent="-285750" algn="ctr">
              <a:buFont typeface="Wingdings" panose="05000000000000000000" pitchFamily="2" charset="2"/>
              <a:buChar char="Ø"/>
            </a:pPr>
            <a:endParaRPr lang="fr-FR" dirty="0"/>
          </a:p>
          <a:p>
            <a:pPr marL="285750" indent="-285750" algn="ctr">
              <a:buFont typeface="Wingdings" panose="05000000000000000000" pitchFamily="2" charset="2"/>
              <a:buChar char="Ø"/>
            </a:pPr>
            <a:r>
              <a:rPr lang="fr-FR" dirty="0"/>
              <a:t>Pour que </a:t>
            </a:r>
            <a:r>
              <a:rPr lang="fr-FR" b="1" dirty="0"/>
              <a:t>la sous-requête soit considérée comme une table</a:t>
            </a:r>
            <a:r>
              <a:rPr lang="fr-FR" dirty="0"/>
              <a:t>, cela nécessite :</a:t>
            </a:r>
          </a:p>
          <a:p>
            <a:pPr marL="285750" indent="-285750" algn="ctr">
              <a:buFont typeface="Wingdings" panose="05000000000000000000" pitchFamily="2" charset="2"/>
              <a:buChar char="Ø"/>
            </a:pPr>
            <a:r>
              <a:rPr lang="fr-FR" dirty="0"/>
              <a:t>1: des parenthèses,</a:t>
            </a:r>
          </a:p>
          <a:p>
            <a:pPr marL="285750" indent="-285750" algn="ctr">
              <a:buFont typeface="Wingdings" panose="05000000000000000000" pitchFamily="2" charset="2"/>
              <a:buChar char="Ø"/>
            </a:pPr>
            <a:r>
              <a:rPr lang="fr-FR" dirty="0"/>
              <a:t>2: un nom de table,</a:t>
            </a:r>
          </a:p>
          <a:p>
            <a:pPr marL="285750" indent="-285750" algn="ctr">
              <a:buFont typeface="Wingdings" panose="05000000000000000000" pitchFamily="2" charset="2"/>
              <a:buChar char="Ø"/>
            </a:pPr>
            <a:r>
              <a:rPr lang="fr-FR" dirty="0"/>
              <a:t>3: des noms/entêtes de colonnes</a:t>
            </a:r>
          </a:p>
        </p:txBody>
      </p:sp>
      <p:sp>
        <p:nvSpPr>
          <p:cNvPr id="9" name="ZoneTexte 8">
            <a:extLst>
              <a:ext uri="{FF2B5EF4-FFF2-40B4-BE49-F238E27FC236}">
                <a16:creationId xmlns:a16="http://schemas.microsoft.com/office/drawing/2014/main" id="{065E2292-96A6-4058-A4A8-43E072D86AD5}"/>
              </a:ext>
            </a:extLst>
          </p:cNvPr>
          <p:cNvSpPr txBox="1"/>
          <p:nvPr/>
        </p:nvSpPr>
        <p:spPr>
          <a:xfrm>
            <a:off x="1773813" y="1808178"/>
            <a:ext cx="6624736" cy="2308324"/>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AVG</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[nombre de produits]</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'moyenne'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endParaRPr lang="fr-FR" sz="1800" dirty="0">
              <a:solidFill>
                <a:srgbClr val="0000FF"/>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productkey</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produits'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DimProduct</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ColorName</a:t>
            </a:r>
            <a:endParaRPr lang="fr-FR" sz="1800" dirty="0">
              <a:solidFill>
                <a:srgbClr val="000000"/>
              </a:solidFill>
              <a:latin typeface="Consolas" panose="020B0609020204030204" pitchFamily="49" charset="0"/>
            </a:endParaRPr>
          </a:p>
          <a:p>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toto</a:t>
            </a:r>
            <a:endParaRPr lang="fr-FR" dirty="0"/>
          </a:p>
        </p:txBody>
      </p:sp>
      <p:sp>
        <p:nvSpPr>
          <p:cNvPr id="3" name="Espace réservé du numéro de diapositive 2">
            <a:extLst>
              <a:ext uri="{FF2B5EF4-FFF2-40B4-BE49-F238E27FC236}">
                <a16:creationId xmlns:a16="http://schemas.microsoft.com/office/drawing/2014/main" id="{4E060AA6-F65D-2F63-5FB5-A290EA40D794}"/>
              </a:ext>
            </a:extLst>
          </p:cNvPr>
          <p:cNvSpPr>
            <a:spLocks noGrp="1"/>
          </p:cNvSpPr>
          <p:nvPr>
            <p:ph type="sldNum" sz="quarter" idx="12"/>
          </p:nvPr>
        </p:nvSpPr>
        <p:spPr/>
        <p:txBody>
          <a:bodyPr/>
          <a:lstStyle/>
          <a:p>
            <a:fld id="{6587D2DD-EBBC-47E7-9E6A-8D97EC9AED78}" type="slidenum">
              <a:rPr lang="fr-FR" smtClean="0"/>
              <a:pPr/>
              <a:t>70</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Sous requêtes : </a:t>
            </a:r>
            <a:br>
              <a:rPr lang="fr-FR" sz="4000" dirty="0"/>
            </a:br>
            <a:r>
              <a:rPr lang="fr-FR" sz="2800" dirty="0"/>
              <a:t>Dans le SELECT</a:t>
            </a:r>
          </a:p>
        </p:txBody>
      </p:sp>
      <p:sp>
        <p:nvSpPr>
          <p:cNvPr id="8" name="ZoneTexte 7">
            <a:extLst>
              <a:ext uri="{FF2B5EF4-FFF2-40B4-BE49-F238E27FC236}">
                <a16:creationId xmlns:a16="http://schemas.microsoft.com/office/drawing/2014/main" id="{45F4A7F4-ECA8-4210-9AC0-166C399BCF08}"/>
              </a:ext>
            </a:extLst>
          </p:cNvPr>
          <p:cNvSpPr txBox="1"/>
          <p:nvPr/>
        </p:nvSpPr>
        <p:spPr>
          <a:xfrm>
            <a:off x="1259632" y="1799040"/>
            <a:ext cx="7632848" cy="4247317"/>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endParaRPr lang="fr-FR"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DC</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CustomerKey</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DC</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LastName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avg</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salesamount</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'moyenne client’</a:t>
            </a:r>
            <a:r>
              <a:rPr lang="fr-FR" sz="1800" dirty="0">
                <a:solidFill>
                  <a:srgbClr val="808080"/>
                </a:solidFill>
                <a:latin typeface="Consolas" panose="020B0609020204030204" pitchFamily="49" charset="0"/>
              </a:rPr>
              <a:t>,</a:t>
            </a:r>
          </a:p>
          <a:p>
            <a:endParaRPr lang="fr-FR" sz="1800" dirty="0">
              <a:solidFill>
                <a:srgbClr val="000000"/>
              </a:solidFill>
              <a:latin typeface="Consolas" panose="020B0609020204030204" pitchFamily="49" charset="0"/>
            </a:endParaRPr>
          </a:p>
          <a:p>
            <a:r>
              <a:rPr lang="en-US" sz="1800" dirty="0">
                <a:solidFill>
                  <a:srgbClr val="808080"/>
                </a:solidFill>
                <a:latin typeface="Consolas" panose="020B0609020204030204" pitchFamily="49" charset="0"/>
              </a:rPr>
              <a:t>(</a:t>
            </a:r>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avg</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salesamount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FactOnlineSales</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moy</a:t>
            </a:r>
            <a:r>
              <a:rPr lang="en-US" sz="1800" dirty="0">
                <a:solidFill>
                  <a:srgbClr val="FF0000"/>
                </a:solidFill>
                <a:latin typeface="Consolas" panose="020B0609020204030204" pitchFamily="49" charset="0"/>
              </a:rPr>
              <a:t>’,</a:t>
            </a:r>
          </a:p>
          <a:p>
            <a:endParaRPr lang="en-US" sz="1800" dirty="0">
              <a:solidFill>
                <a:srgbClr val="000000"/>
              </a:solidFill>
              <a:latin typeface="Consolas" panose="020B0609020204030204" pitchFamily="49" charset="0"/>
            </a:endParaRPr>
          </a:p>
          <a:p>
            <a:r>
              <a:rPr lang="en-US" sz="1800" dirty="0">
                <a:solidFill>
                  <a:srgbClr val="808080"/>
                </a:solidFill>
                <a:latin typeface="Consolas" panose="020B0609020204030204" pitchFamily="49" charset="0"/>
              </a:rPr>
              <a:t>(</a:t>
            </a:r>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avg</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salesamount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FactSales</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moy_gnrle_VentesMagasin</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endParaRPr lang="en-US" sz="1800" dirty="0">
              <a:solidFill>
                <a:srgbClr val="0000FF"/>
              </a:solidFill>
              <a:latin typeface="Consolas" panose="020B0609020204030204" pitchFamily="49" charset="0"/>
            </a:endParaRPr>
          </a:p>
          <a:p>
            <a:endParaRPr lang="en-US" dirty="0">
              <a:solidFill>
                <a:srgbClr val="0000FF"/>
              </a:solidFill>
              <a:latin typeface="Consolas" panose="020B0609020204030204" pitchFamily="49" charset="0"/>
            </a:endParaRPr>
          </a:p>
          <a:p>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FactOnlineSales</a:t>
            </a:r>
            <a:r>
              <a:rPr lang="en-US" sz="1800" dirty="0">
                <a:solidFill>
                  <a:srgbClr val="000000"/>
                </a:solidFill>
                <a:latin typeface="Consolas" panose="020B0609020204030204" pitchFamily="49" charset="0"/>
              </a:rPr>
              <a:t> FOS </a:t>
            </a:r>
            <a:r>
              <a:rPr lang="en-US" sz="1800" dirty="0">
                <a:solidFill>
                  <a:srgbClr val="808080"/>
                </a:solidFill>
                <a:latin typeface="Consolas" panose="020B0609020204030204" pitchFamily="49" charset="0"/>
              </a:rPr>
              <a:t>join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DimCustomer</a:t>
            </a:r>
            <a:r>
              <a:rPr lang="en-US" sz="1800" dirty="0">
                <a:solidFill>
                  <a:srgbClr val="000000"/>
                </a:solidFill>
                <a:latin typeface="Consolas" panose="020B0609020204030204" pitchFamily="49" charset="0"/>
              </a:rPr>
              <a:t> DC</a:t>
            </a:r>
          </a:p>
          <a:p>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on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FOS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CustomerKey</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DC</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CustomerKey</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group</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by</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DC</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CustomerKey</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DC</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LastName</a:t>
            </a:r>
            <a:endParaRPr lang="en-US" sz="1800" dirty="0">
              <a:solidFill>
                <a:srgbClr val="000000"/>
              </a:solidFill>
              <a:latin typeface="Consolas" panose="020B0609020204030204" pitchFamily="49" charset="0"/>
            </a:endParaRPr>
          </a:p>
          <a:p>
            <a:endParaRPr lang="en-US" dirty="0">
              <a:solidFill>
                <a:srgbClr val="000000"/>
              </a:solidFill>
              <a:latin typeface="Consolas" panose="020B0609020204030204" pitchFamily="49" charset="0"/>
            </a:endParaRPr>
          </a:p>
        </p:txBody>
      </p:sp>
      <p:sp>
        <p:nvSpPr>
          <p:cNvPr id="4" name="Rectangle : coins arrondis 3">
            <a:extLst>
              <a:ext uri="{FF2B5EF4-FFF2-40B4-BE49-F238E27FC236}">
                <a16:creationId xmlns:a16="http://schemas.microsoft.com/office/drawing/2014/main" id="{A5907BFA-CB11-A610-C289-F1FED88C80E0}"/>
              </a:ext>
            </a:extLst>
          </p:cNvPr>
          <p:cNvSpPr/>
          <p:nvPr/>
        </p:nvSpPr>
        <p:spPr>
          <a:xfrm>
            <a:off x="1187624" y="3140968"/>
            <a:ext cx="7488832" cy="1368152"/>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numéro de diapositive 1">
            <a:extLst>
              <a:ext uri="{FF2B5EF4-FFF2-40B4-BE49-F238E27FC236}">
                <a16:creationId xmlns:a16="http://schemas.microsoft.com/office/drawing/2014/main" id="{8FA03E63-1D80-B200-0084-6C61D238A350}"/>
              </a:ext>
            </a:extLst>
          </p:cNvPr>
          <p:cNvSpPr>
            <a:spLocks noGrp="1"/>
          </p:cNvSpPr>
          <p:nvPr>
            <p:ph type="sldNum" sz="quarter" idx="12"/>
          </p:nvPr>
        </p:nvSpPr>
        <p:spPr/>
        <p:txBody>
          <a:bodyPr/>
          <a:lstStyle/>
          <a:p>
            <a:fld id="{6587D2DD-EBBC-47E7-9E6A-8D97EC9AED78}" type="slidenum">
              <a:rPr lang="fr-FR" smtClean="0"/>
              <a:pPr/>
              <a:t>71</a:t>
            </a:fld>
            <a:endParaRPr lang="fr-F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idx="1"/>
          </p:nvPr>
        </p:nvSpPr>
        <p:spPr>
          <a:xfrm>
            <a:off x="1043608" y="1628800"/>
            <a:ext cx="7858120" cy="5153000"/>
          </a:xfrm>
        </p:spPr>
        <p:txBody>
          <a:bodyPr>
            <a:normAutofit/>
          </a:bodyPr>
          <a:lstStyle/>
          <a:p>
            <a:pPr marL="82296" indent="0" algn="just">
              <a:lnSpc>
                <a:spcPct val="120000"/>
              </a:lnSpc>
              <a:spcBef>
                <a:spcPts val="800"/>
              </a:spcBef>
              <a:buClr>
                <a:schemeClr val="tx2"/>
              </a:buClr>
              <a:buNone/>
            </a:pPr>
            <a:r>
              <a:rPr lang="fr-FR" sz="1800" b="1" dirty="0">
                <a:solidFill>
                  <a:schemeClr val="tx2"/>
                </a:solidFill>
              </a:rPr>
              <a:t>1.Est-ce que je souhaite comparer des listings ? Exclure des données de l’un par rapport à l’autre ?</a:t>
            </a:r>
          </a:p>
          <a:p>
            <a:pPr marL="82296" indent="0" algn="just">
              <a:lnSpc>
                <a:spcPct val="120000"/>
              </a:lnSpc>
              <a:spcBef>
                <a:spcPts val="0"/>
              </a:spcBef>
              <a:buClr>
                <a:schemeClr val="tx2"/>
              </a:buClr>
              <a:buNone/>
            </a:pPr>
            <a:r>
              <a:rPr lang="fr-FR" sz="1800" dirty="0">
                <a:solidFill>
                  <a:schemeClr val="tx2"/>
                </a:solidFill>
              </a:rPr>
              <a:t>Je vais devoir créer une requête imbriquée dans le WHERE.</a:t>
            </a:r>
          </a:p>
          <a:p>
            <a:pPr marL="82296" indent="0" algn="just">
              <a:lnSpc>
                <a:spcPct val="120000"/>
              </a:lnSpc>
              <a:spcBef>
                <a:spcPts val="0"/>
              </a:spcBef>
              <a:buClr>
                <a:schemeClr val="tx2"/>
              </a:buClr>
              <a:buNone/>
            </a:pPr>
            <a:r>
              <a:rPr lang="fr-FR" sz="1800" dirty="0">
                <a:solidFill>
                  <a:schemeClr val="tx2"/>
                </a:solidFill>
              </a:rPr>
              <a:t>Attention : est-ce que je peux remplacer cette requête par une jointure ?</a:t>
            </a:r>
          </a:p>
          <a:p>
            <a:pPr marL="82296" indent="0" algn="just">
              <a:lnSpc>
                <a:spcPct val="120000"/>
              </a:lnSpc>
              <a:spcBef>
                <a:spcPts val="800"/>
              </a:spcBef>
              <a:buClr>
                <a:schemeClr val="tx2"/>
              </a:buClr>
              <a:buNone/>
            </a:pPr>
            <a:r>
              <a:rPr lang="fr-FR" sz="1800" b="1" dirty="0">
                <a:solidFill>
                  <a:schemeClr val="tx2"/>
                </a:solidFill>
              </a:rPr>
              <a:t>2. Est-ce que j’ai besoin de préparer des requêtes intermédiaires afin d’effectuer des requêtes dessus (fonction d’agrégation sur une autre fonction d’agrégation ou tout autres traitements successifs) ? </a:t>
            </a:r>
          </a:p>
          <a:p>
            <a:pPr marL="82296" indent="0" algn="just">
              <a:lnSpc>
                <a:spcPct val="120000"/>
              </a:lnSpc>
              <a:spcBef>
                <a:spcPts val="800"/>
              </a:spcBef>
              <a:buClr>
                <a:schemeClr val="tx2"/>
              </a:buClr>
              <a:buNone/>
            </a:pPr>
            <a:r>
              <a:rPr lang="fr-FR" sz="1800" kern="700" dirty="0">
                <a:solidFill>
                  <a:schemeClr val="tx2"/>
                </a:solidFill>
              </a:rPr>
              <a:t>Je vais devoir créer une requête imbriquée dans le FROM afin de créer une table temporaire / table dérivée</a:t>
            </a:r>
          </a:p>
          <a:p>
            <a:pPr marL="82296" indent="0" algn="just">
              <a:lnSpc>
                <a:spcPct val="120000"/>
              </a:lnSpc>
              <a:spcBef>
                <a:spcPts val="800"/>
              </a:spcBef>
              <a:buClr>
                <a:schemeClr val="tx2"/>
              </a:buClr>
              <a:buNone/>
            </a:pPr>
            <a:r>
              <a:rPr lang="fr-FR" sz="1800" b="1" dirty="0">
                <a:solidFill>
                  <a:schemeClr val="tx2"/>
                </a:solidFill>
              </a:rPr>
              <a:t>3. Est-ce que je souhaite récupérer une valeur dans mon select qui soit le résultat d’une autre requête ?</a:t>
            </a:r>
          </a:p>
          <a:p>
            <a:pPr marL="82296" indent="0" algn="just">
              <a:lnSpc>
                <a:spcPct val="120000"/>
              </a:lnSpc>
              <a:spcBef>
                <a:spcPts val="800"/>
              </a:spcBef>
              <a:buClr>
                <a:schemeClr val="tx2"/>
              </a:buClr>
              <a:buNone/>
            </a:pPr>
            <a:r>
              <a:rPr lang="fr-FR" sz="1800" kern="700" dirty="0">
                <a:solidFill>
                  <a:schemeClr val="tx2"/>
                </a:solidFill>
              </a:rPr>
              <a:t>Je vais devoir créer une requête imbriquée dans le SELECT afin de créer un nouveau champ.</a:t>
            </a:r>
          </a:p>
          <a:p>
            <a:pPr marL="82296" indent="0" algn="just">
              <a:lnSpc>
                <a:spcPct val="120000"/>
              </a:lnSpc>
              <a:spcBef>
                <a:spcPts val="800"/>
              </a:spcBef>
              <a:buClr>
                <a:schemeClr val="tx2"/>
              </a:buClr>
              <a:buNone/>
            </a:pPr>
            <a:endParaRPr lang="fr-FR" sz="1500" kern="700" dirty="0">
              <a:solidFill>
                <a:schemeClr val="tx2"/>
              </a:solidFill>
            </a:endParaRPr>
          </a:p>
          <a:p>
            <a:pPr marL="82296" indent="0" algn="just">
              <a:lnSpc>
                <a:spcPct val="120000"/>
              </a:lnSpc>
              <a:spcBef>
                <a:spcPts val="400"/>
              </a:spcBef>
              <a:buClr>
                <a:schemeClr val="tx2"/>
              </a:buClr>
              <a:buNone/>
            </a:pPr>
            <a:endParaRPr lang="fr-FR" sz="1800" kern="700" dirty="0">
              <a:solidFill>
                <a:schemeClr val="tx2"/>
              </a:solidFill>
            </a:endParaRPr>
          </a:p>
        </p:txBody>
      </p:sp>
      <p:sp>
        <p:nvSpPr>
          <p:cNvPr id="6" name="Titre 1"/>
          <p:cNvSpPr>
            <a:spLocks noGrp="1"/>
          </p:cNvSpPr>
          <p:nvPr>
            <p:ph type="title"/>
          </p:nvPr>
        </p:nvSpPr>
        <p:spPr/>
        <p:txBody>
          <a:bodyPr>
            <a:normAutofit fontScale="90000"/>
          </a:bodyPr>
          <a:lstStyle/>
          <a:p>
            <a:r>
              <a:rPr lang="fr-FR" sz="4400" b="1" dirty="0"/>
              <a:t>Les sous-requêtes</a:t>
            </a:r>
            <a:br>
              <a:rPr lang="fr-FR" sz="4000" dirty="0"/>
            </a:br>
            <a:r>
              <a:rPr lang="fr-FR" sz="4000" dirty="0"/>
              <a:t>Synthèse et Méthodologie</a:t>
            </a:r>
            <a:endParaRPr lang="fr-FR" sz="2200" dirty="0"/>
          </a:p>
        </p:txBody>
      </p:sp>
      <p:sp>
        <p:nvSpPr>
          <p:cNvPr id="2" name="Espace réservé du numéro de diapositive 1">
            <a:extLst>
              <a:ext uri="{FF2B5EF4-FFF2-40B4-BE49-F238E27FC236}">
                <a16:creationId xmlns:a16="http://schemas.microsoft.com/office/drawing/2014/main" id="{4F6FD821-CB92-D0C2-DB14-7B097ADC3B48}"/>
              </a:ext>
            </a:extLst>
          </p:cNvPr>
          <p:cNvSpPr>
            <a:spLocks noGrp="1"/>
          </p:cNvSpPr>
          <p:nvPr>
            <p:ph type="sldNum" sz="quarter" idx="12"/>
          </p:nvPr>
        </p:nvSpPr>
        <p:spPr/>
        <p:txBody>
          <a:bodyPr/>
          <a:lstStyle/>
          <a:p>
            <a:fld id="{6587D2DD-EBBC-47E7-9E6A-8D97EC9AED78}" type="slidenum">
              <a:rPr lang="fr-FR" smtClean="0"/>
              <a:pPr/>
              <a:t>72</a:t>
            </a:fld>
            <a:endParaRPr lang="fr-FR"/>
          </a:p>
        </p:txBody>
      </p:sp>
    </p:spTree>
    <p:extLst>
      <p:ext uri="{BB962C8B-B14F-4D97-AF65-F5344CB8AC3E}">
        <p14:creationId xmlns:p14="http://schemas.microsoft.com/office/powerpoint/2010/main" val="211169074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En général : </a:t>
            </a:r>
            <a:br>
              <a:rPr lang="fr-FR" sz="4000" dirty="0"/>
            </a:br>
            <a:r>
              <a:rPr lang="fr-FR" sz="2800" dirty="0"/>
              <a:t>Règles à ne pas oublier !!!</a:t>
            </a:r>
          </a:p>
        </p:txBody>
      </p:sp>
      <p:sp>
        <p:nvSpPr>
          <p:cNvPr id="7" name="Espace réservé du contenu 2"/>
          <p:cNvSpPr>
            <a:spLocks noGrp="1"/>
          </p:cNvSpPr>
          <p:nvPr>
            <p:ph idx="1"/>
          </p:nvPr>
        </p:nvSpPr>
        <p:spPr>
          <a:xfrm>
            <a:off x="1344168" y="1835142"/>
            <a:ext cx="7498080" cy="4944616"/>
          </a:xfrm>
        </p:spPr>
        <p:txBody>
          <a:bodyPr>
            <a:noAutofit/>
          </a:bodyPr>
          <a:lstStyle/>
          <a:p>
            <a:pPr algn="just">
              <a:lnSpc>
                <a:spcPct val="120000"/>
              </a:lnSpc>
              <a:spcBef>
                <a:spcPts val="1200"/>
              </a:spcBef>
              <a:buClr>
                <a:schemeClr val="tx2"/>
              </a:buClr>
            </a:pPr>
            <a:r>
              <a:rPr lang="fr-FR" sz="1700" dirty="0">
                <a:solidFill>
                  <a:schemeClr val="tx2"/>
                </a:solidFill>
              </a:rPr>
              <a:t>Toujours préciser les colonnes retourner par la recherche (le « select * » est très gourmand),</a:t>
            </a:r>
          </a:p>
          <a:p>
            <a:pPr algn="just">
              <a:lnSpc>
                <a:spcPct val="120000"/>
              </a:lnSpc>
              <a:spcBef>
                <a:spcPts val="1200"/>
              </a:spcBef>
              <a:buClr>
                <a:schemeClr val="tx2"/>
              </a:buClr>
            </a:pPr>
            <a:r>
              <a:rPr lang="fr-FR" sz="1700" dirty="0">
                <a:solidFill>
                  <a:schemeClr val="tx2"/>
                </a:solidFill>
              </a:rPr>
              <a:t>Ne joindre que les tables nécessaires,</a:t>
            </a:r>
          </a:p>
          <a:p>
            <a:pPr algn="just">
              <a:lnSpc>
                <a:spcPct val="120000"/>
              </a:lnSpc>
              <a:spcBef>
                <a:spcPts val="1200"/>
              </a:spcBef>
              <a:buClr>
                <a:schemeClr val="tx2"/>
              </a:buClr>
            </a:pPr>
            <a:r>
              <a:rPr lang="fr-FR" sz="1700" dirty="0">
                <a:solidFill>
                  <a:schemeClr val="tx2"/>
                </a:solidFill>
              </a:rPr>
              <a:t>Ne pas oublier le DISTINCT, souvent nécessaire avec les jointures,</a:t>
            </a:r>
          </a:p>
          <a:p>
            <a:pPr algn="just">
              <a:lnSpc>
                <a:spcPct val="120000"/>
              </a:lnSpc>
              <a:spcBef>
                <a:spcPts val="1200"/>
              </a:spcBef>
              <a:buClr>
                <a:schemeClr val="tx2"/>
              </a:buClr>
            </a:pPr>
            <a:r>
              <a:rPr lang="fr-FR" sz="1700" dirty="0">
                <a:solidFill>
                  <a:schemeClr val="tx2"/>
                </a:solidFill>
              </a:rPr>
              <a:t>Pour augmenter la lisibilité des requêtes, renommer vos tables (alias) et colonnes,</a:t>
            </a:r>
          </a:p>
          <a:p>
            <a:pPr algn="just">
              <a:lnSpc>
                <a:spcPct val="120000"/>
              </a:lnSpc>
              <a:spcBef>
                <a:spcPts val="1200"/>
              </a:spcBef>
              <a:buClr>
                <a:schemeClr val="tx2"/>
              </a:buClr>
            </a:pPr>
            <a:r>
              <a:rPr lang="fr-FR" sz="1700" dirty="0">
                <a:solidFill>
                  <a:schemeClr val="tx2"/>
                </a:solidFill>
              </a:rPr>
              <a:t>Documenter la requête avant de l’écrire :</a:t>
            </a:r>
          </a:p>
          <a:p>
            <a:pPr lvl="1">
              <a:buFont typeface="Arial" panose="020B0604020202020204" pitchFamily="34" charset="0"/>
              <a:buChar char="•"/>
            </a:pPr>
            <a:r>
              <a:rPr lang="fr-FR" sz="1700" dirty="0">
                <a:solidFill>
                  <a:schemeClr val="tx2"/>
                </a:solidFill>
              </a:rPr>
              <a:t>But</a:t>
            </a:r>
          </a:p>
          <a:p>
            <a:pPr lvl="1">
              <a:buFont typeface="Arial" panose="020B0604020202020204" pitchFamily="34" charset="0"/>
              <a:buChar char="•"/>
            </a:pPr>
            <a:r>
              <a:rPr lang="fr-FR" sz="1700" dirty="0">
                <a:solidFill>
                  <a:schemeClr val="tx2"/>
                </a:solidFill>
              </a:rPr>
              <a:t>Auteur</a:t>
            </a:r>
          </a:p>
          <a:p>
            <a:pPr lvl="1">
              <a:buFont typeface="Arial" panose="020B0604020202020204" pitchFamily="34" charset="0"/>
              <a:buChar char="•"/>
            </a:pPr>
            <a:r>
              <a:rPr lang="fr-FR" sz="1700" dirty="0">
                <a:solidFill>
                  <a:schemeClr val="tx2"/>
                </a:solidFill>
              </a:rPr>
              <a:t>Date</a:t>
            </a:r>
          </a:p>
        </p:txBody>
      </p:sp>
      <p:sp>
        <p:nvSpPr>
          <p:cNvPr id="2" name="Espace réservé du numéro de diapositive 1">
            <a:extLst>
              <a:ext uri="{FF2B5EF4-FFF2-40B4-BE49-F238E27FC236}">
                <a16:creationId xmlns:a16="http://schemas.microsoft.com/office/drawing/2014/main" id="{541A43B4-F7DF-77FB-A4F1-8CAC5EA4C067}"/>
              </a:ext>
            </a:extLst>
          </p:cNvPr>
          <p:cNvSpPr>
            <a:spLocks noGrp="1"/>
          </p:cNvSpPr>
          <p:nvPr>
            <p:ph type="sldNum" sz="quarter" idx="12"/>
          </p:nvPr>
        </p:nvSpPr>
        <p:spPr/>
        <p:txBody>
          <a:bodyPr/>
          <a:lstStyle/>
          <a:p>
            <a:fld id="{6587D2DD-EBBC-47E7-9E6A-8D97EC9AED78}" type="slidenum">
              <a:rPr lang="fr-FR" smtClean="0"/>
              <a:pPr/>
              <a:t>73</a:t>
            </a:fld>
            <a:endParaRPr lang="fr-F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2555776" y="2132856"/>
            <a:ext cx="6400800" cy="1709936"/>
          </a:xfrm>
        </p:spPr>
        <p:txBody>
          <a:bodyPr/>
          <a:lstStyle/>
          <a:p>
            <a:r>
              <a:rPr lang="fr-FR" dirty="0"/>
              <a:t>Annexes</a:t>
            </a:r>
          </a:p>
        </p:txBody>
      </p:sp>
      <p:sp>
        <p:nvSpPr>
          <p:cNvPr id="6" name="Espace réservé du texte 5"/>
          <p:cNvSpPr>
            <a:spLocks noGrp="1"/>
          </p:cNvSpPr>
          <p:nvPr>
            <p:ph type="body" idx="1"/>
          </p:nvPr>
        </p:nvSpPr>
        <p:spPr>
          <a:xfrm>
            <a:off x="2483768" y="3140968"/>
            <a:ext cx="6400800" cy="2088232"/>
          </a:xfrm>
        </p:spPr>
        <p:txBody>
          <a:bodyPr>
            <a:normAutofit fontScale="25000" lnSpcReduction="20000"/>
          </a:bodyPr>
          <a:lstStyle/>
          <a:p>
            <a:endParaRPr lang="fr-FR" dirty="0"/>
          </a:p>
          <a:p>
            <a:endParaRPr lang="fr-FR" dirty="0"/>
          </a:p>
          <a:p>
            <a:r>
              <a:rPr lang="fr-FR" sz="8000" dirty="0"/>
              <a:t>Sommaire / Plan détaillé du support de formation</a:t>
            </a:r>
          </a:p>
          <a:p>
            <a:endParaRPr lang="fr-FR" sz="8000" dirty="0"/>
          </a:p>
          <a:p>
            <a:r>
              <a:rPr lang="fr-FR" sz="8000" dirty="0"/>
              <a:t>Schémas des bases de données</a:t>
            </a:r>
          </a:p>
          <a:p>
            <a:endParaRPr lang="fr-FR" sz="8000" dirty="0"/>
          </a:p>
          <a:p>
            <a:r>
              <a:rPr lang="fr-FR" sz="8000" dirty="0"/>
              <a:t>Liens web utiles</a:t>
            </a:r>
          </a:p>
          <a:p>
            <a:endParaRPr lang="fr-FR" dirty="0"/>
          </a:p>
          <a:p>
            <a:endParaRPr lang="fr-FR" dirty="0"/>
          </a:p>
        </p:txBody>
      </p:sp>
      <p:sp>
        <p:nvSpPr>
          <p:cNvPr id="2" name="Espace réservé du numéro de diapositive 1">
            <a:extLst>
              <a:ext uri="{FF2B5EF4-FFF2-40B4-BE49-F238E27FC236}">
                <a16:creationId xmlns:a16="http://schemas.microsoft.com/office/drawing/2014/main" id="{B67DBE54-ACA3-84E5-7B63-E8B8F9FEF981}"/>
              </a:ext>
            </a:extLst>
          </p:cNvPr>
          <p:cNvSpPr>
            <a:spLocks noGrp="1"/>
          </p:cNvSpPr>
          <p:nvPr>
            <p:ph type="sldNum" sz="quarter" idx="12"/>
          </p:nvPr>
        </p:nvSpPr>
        <p:spPr/>
        <p:txBody>
          <a:bodyPr/>
          <a:lstStyle/>
          <a:p>
            <a:fld id="{6587D2DD-EBBC-47E7-9E6A-8D97EC9AED78}" type="slidenum">
              <a:rPr lang="fr-FR" smtClean="0"/>
              <a:pPr/>
              <a:t>74</a:t>
            </a:fld>
            <a:endParaRPr lang="fr-F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Sommaire / Plan détaillé (1/2)</a:t>
            </a:r>
          </a:p>
        </p:txBody>
      </p:sp>
      <p:pic>
        <p:nvPicPr>
          <p:cNvPr id="5" name="Image 4">
            <a:extLst>
              <a:ext uri="{FF2B5EF4-FFF2-40B4-BE49-F238E27FC236}">
                <a16:creationId xmlns:a16="http://schemas.microsoft.com/office/drawing/2014/main" id="{FEE470F8-B2BA-C220-BB47-FA4651D042A1}"/>
              </a:ext>
            </a:extLst>
          </p:cNvPr>
          <p:cNvPicPr>
            <a:picLocks noChangeAspect="1"/>
          </p:cNvPicPr>
          <p:nvPr/>
        </p:nvPicPr>
        <p:blipFill>
          <a:blip r:embed="rId3"/>
          <a:stretch>
            <a:fillRect/>
          </a:stretch>
        </p:blipFill>
        <p:spPr>
          <a:xfrm>
            <a:off x="2843808" y="1191638"/>
            <a:ext cx="4321113" cy="5560034"/>
          </a:xfrm>
          <a:prstGeom prst="rect">
            <a:avLst/>
          </a:prstGeom>
        </p:spPr>
      </p:pic>
      <p:sp>
        <p:nvSpPr>
          <p:cNvPr id="3" name="Espace réservé du numéro de diapositive 2">
            <a:extLst>
              <a:ext uri="{FF2B5EF4-FFF2-40B4-BE49-F238E27FC236}">
                <a16:creationId xmlns:a16="http://schemas.microsoft.com/office/drawing/2014/main" id="{A0AC40F3-5495-3CC5-1C84-575054D39534}"/>
              </a:ext>
            </a:extLst>
          </p:cNvPr>
          <p:cNvSpPr>
            <a:spLocks noGrp="1"/>
          </p:cNvSpPr>
          <p:nvPr>
            <p:ph type="sldNum" sz="quarter" idx="12"/>
          </p:nvPr>
        </p:nvSpPr>
        <p:spPr/>
        <p:txBody>
          <a:bodyPr/>
          <a:lstStyle/>
          <a:p>
            <a:fld id="{6587D2DD-EBBC-47E7-9E6A-8D97EC9AED78}" type="slidenum">
              <a:rPr lang="fr-FR" smtClean="0"/>
              <a:pPr/>
              <a:t>75</a:t>
            </a:fld>
            <a:endParaRPr lang="fr-F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Sommaire / Plan détaillé (2/2)</a:t>
            </a:r>
          </a:p>
        </p:txBody>
      </p:sp>
      <p:pic>
        <p:nvPicPr>
          <p:cNvPr id="5" name="Image 4">
            <a:extLst>
              <a:ext uri="{FF2B5EF4-FFF2-40B4-BE49-F238E27FC236}">
                <a16:creationId xmlns:a16="http://schemas.microsoft.com/office/drawing/2014/main" id="{45239666-5BC6-3BD2-692F-46E12797F046}"/>
              </a:ext>
            </a:extLst>
          </p:cNvPr>
          <p:cNvPicPr>
            <a:picLocks noChangeAspect="1"/>
          </p:cNvPicPr>
          <p:nvPr/>
        </p:nvPicPr>
        <p:blipFill>
          <a:blip r:embed="rId3"/>
          <a:stretch>
            <a:fillRect/>
          </a:stretch>
        </p:blipFill>
        <p:spPr>
          <a:xfrm>
            <a:off x="2771800" y="1218873"/>
            <a:ext cx="4367684" cy="5581805"/>
          </a:xfrm>
          <a:prstGeom prst="rect">
            <a:avLst/>
          </a:prstGeom>
        </p:spPr>
      </p:pic>
      <p:sp>
        <p:nvSpPr>
          <p:cNvPr id="3" name="Espace réservé du numéro de diapositive 2">
            <a:extLst>
              <a:ext uri="{FF2B5EF4-FFF2-40B4-BE49-F238E27FC236}">
                <a16:creationId xmlns:a16="http://schemas.microsoft.com/office/drawing/2014/main" id="{B3A66F2F-B548-8401-6B57-347C36385D3D}"/>
              </a:ext>
            </a:extLst>
          </p:cNvPr>
          <p:cNvSpPr>
            <a:spLocks noGrp="1"/>
          </p:cNvSpPr>
          <p:nvPr>
            <p:ph type="sldNum" sz="quarter" idx="12"/>
          </p:nvPr>
        </p:nvSpPr>
        <p:spPr/>
        <p:txBody>
          <a:bodyPr/>
          <a:lstStyle/>
          <a:p>
            <a:fld id="{6587D2DD-EBBC-47E7-9E6A-8D97EC9AED78}" type="slidenum">
              <a:rPr lang="fr-FR" smtClean="0"/>
              <a:pPr/>
              <a:t>76</a:t>
            </a:fld>
            <a:endParaRPr lang="fr-F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dirty="0"/>
              <a:t>La commande SELECT : </a:t>
            </a:r>
            <a:br>
              <a:rPr lang="fr-FR" sz="4000" dirty="0"/>
            </a:br>
            <a:r>
              <a:rPr lang="fr-FR" sz="2800" dirty="0"/>
              <a:t>L’ordre de sa syntaxe (1/2)</a:t>
            </a:r>
          </a:p>
        </p:txBody>
      </p:sp>
      <p:pic>
        <p:nvPicPr>
          <p:cNvPr id="3" name="Image 2">
            <a:extLst>
              <a:ext uri="{FF2B5EF4-FFF2-40B4-BE49-F238E27FC236}">
                <a16:creationId xmlns:a16="http://schemas.microsoft.com/office/drawing/2014/main" id="{DB10851C-40B4-4C54-ACC8-543A8BE980D7}"/>
              </a:ext>
            </a:extLst>
          </p:cNvPr>
          <p:cNvPicPr>
            <a:picLocks noChangeAspect="1"/>
          </p:cNvPicPr>
          <p:nvPr/>
        </p:nvPicPr>
        <p:blipFill>
          <a:blip r:embed="rId3"/>
          <a:stretch>
            <a:fillRect/>
          </a:stretch>
        </p:blipFill>
        <p:spPr>
          <a:xfrm>
            <a:off x="1074049" y="1894731"/>
            <a:ext cx="8068189" cy="4410819"/>
          </a:xfrm>
          <a:prstGeom prst="rect">
            <a:avLst/>
          </a:prstGeom>
        </p:spPr>
      </p:pic>
      <p:sp>
        <p:nvSpPr>
          <p:cNvPr id="5" name="Espace réservé du numéro de diapositive 4">
            <a:extLst>
              <a:ext uri="{FF2B5EF4-FFF2-40B4-BE49-F238E27FC236}">
                <a16:creationId xmlns:a16="http://schemas.microsoft.com/office/drawing/2014/main" id="{F9F663B0-B6B1-82DC-7E1D-81867269533D}"/>
              </a:ext>
            </a:extLst>
          </p:cNvPr>
          <p:cNvSpPr>
            <a:spLocks noGrp="1"/>
          </p:cNvSpPr>
          <p:nvPr>
            <p:ph type="sldNum" sz="quarter" idx="12"/>
          </p:nvPr>
        </p:nvSpPr>
        <p:spPr/>
        <p:txBody>
          <a:bodyPr/>
          <a:lstStyle/>
          <a:p>
            <a:fld id="{6587D2DD-EBBC-47E7-9E6A-8D97EC9AED78}" type="slidenum">
              <a:rPr lang="fr-FR" smtClean="0"/>
              <a:pPr/>
              <a:t>77</a:t>
            </a:fld>
            <a:endParaRPr lang="fr-FR"/>
          </a:p>
        </p:txBody>
      </p:sp>
    </p:spTree>
    <p:extLst>
      <p:ext uri="{BB962C8B-B14F-4D97-AF65-F5344CB8AC3E}">
        <p14:creationId xmlns:p14="http://schemas.microsoft.com/office/powerpoint/2010/main" val="90949127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dirty="0"/>
              <a:t>La commande SELECT : </a:t>
            </a:r>
            <a:br>
              <a:rPr lang="fr-FR" sz="4000" dirty="0"/>
            </a:br>
            <a:r>
              <a:rPr lang="fr-FR" sz="2800" dirty="0"/>
              <a:t>L’ordre de sa syntaxe (2/2)</a:t>
            </a:r>
          </a:p>
        </p:txBody>
      </p:sp>
      <p:pic>
        <p:nvPicPr>
          <p:cNvPr id="6" name="Image 5">
            <a:extLst>
              <a:ext uri="{FF2B5EF4-FFF2-40B4-BE49-F238E27FC236}">
                <a16:creationId xmlns:a16="http://schemas.microsoft.com/office/drawing/2014/main" id="{6BEED83D-6507-4736-A535-ADA40F4A0F9B}"/>
              </a:ext>
            </a:extLst>
          </p:cNvPr>
          <p:cNvPicPr>
            <a:picLocks noChangeAspect="1"/>
          </p:cNvPicPr>
          <p:nvPr/>
        </p:nvPicPr>
        <p:blipFill>
          <a:blip r:embed="rId3"/>
          <a:stretch>
            <a:fillRect/>
          </a:stretch>
        </p:blipFill>
        <p:spPr>
          <a:xfrm>
            <a:off x="1043608" y="1988840"/>
            <a:ext cx="8100392" cy="3645176"/>
          </a:xfrm>
          <a:prstGeom prst="rect">
            <a:avLst/>
          </a:prstGeom>
        </p:spPr>
      </p:pic>
      <p:sp>
        <p:nvSpPr>
          <p:cNvPr id="3" name="Espace réservé du numéro de diapositive 2">
            <a:extLst>
              <a:ext uri="{FF2B5EF4-FFF2-40B4-BE49-F238E27FC236}">
                <a16:creationId xmlns:a16="http://schemas.microsoft.com/office/drawing/2014/main" id="{F89D244A-EA78-ACE0-5F15-44092FEC1F94}"/>
              </a:ext>
            </a:extLst>
          </p:cNvPr>
          <p:cNvSpPr>
            <a:spLocks noGrp="1"/>
          </p:cNvSpPr>
          <p:nvPr>
            <p:ph type="sldNum" sz="quarter" idx="12"/>
          </p:nvPr>
        </p:nvSpPr>
        <p:spPr/>
        <p:txBody>
          <a:bodyPr/>
          <a:lstStyle/>
          <a:p>
            <a:fld id="{6587D2DD-EBBC-47E7-9E6A-8D97EC9AED78}" type="slidenum">
              <a:rPr lang="fr-FR" smtClean="0"/>
              <a:pPr/>
              <a:t>78</a:t>
            </a:fld>
            <a:endParaRPr lang="fr-FR"/>
          </a:p>
        </p:txBody>
      </p:sp>
    </p:spTree>
    <p:extLst>
      <p:ext uri="{BB962C8B-B14F-4D97-AF65-F5344CB8AC3E}">
        <p14:creationId xmlns:p14="http://schemas.microsoft.com/office/powerpoint/2010/main" val="85956576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dirty="0"/>
              <a:t>La commande SELECT : </a:t>
            </a:r>
            <a:br>
              <a:rPr lang="fr-FR" sz="4000" dirty="0"/>
            </a:br>
            <a:r>
              <a:rPr lang="fr-FR" sz="2800" dirty="0"/>
              <a:t>Quand faut-il mettre des parenthèses ?</a:t>
            </a:r>
          </a:p>
        </p:txBody>
      </p:sp>
      <p:sp>
        <p:nvSpPr>
          <p:cNvPr id="3" name="ZoneTexte 2">
            <a:extLst>
              <a:ext uri="{FF2B5EF4-FFF2-40B4-BE49-F238E27FC236}">
                <a16:creationId xmlns:a16="http://schemas.microsoft.com/office/drawing/2014/main" id="{C9402018-5DFF-4FB6-BEDB-B5B824F89B62}"/>
              </a:ext>
            </a:extLst>
          </p:cNvPr>
          <p:cNvSpPr txBox="1"/>
          <p:nvPr/>
        </p:nvSpPr>
        <p:spPr>
          <a:xfrm>
            <a:off x="1115616" y="1628800"/>
            <a:ext cx="7818072" cy="4801314"/>
          </a:xfrm>
          <a:prstGeom prst="rect">
            <a:avLst/>
          </a:prstGeom>
          <a:noFill/>
        </p:spPr>
        <p:txBody>
          <a:bodyPr wrap="square" rtlCol="0">
            <a:spAutoFit/>
          </a:bodyPr>
          <a:lstStyle/>
          <a:p>
            <a:r>
              <a:rPr lang="fr-FR" dirty="0"/>
              <a:t>Les parenthèses sont </a:t>
            </a:r>
            <a:r>
              <a:rPr lang="fr-FR" b="1" dirty="0">
                <a:solidFill>
                  <a:srgbClr val="C00000"/>
                </a:solidFill>
              </a:rPr>
              <a:t>obligatoires dans 3 cas </a:t>
            </a:r>
            <a:r>
              <a:rPr lang="fr-FR" dirty="0"/>
              <a:t>:</a:t>
            </a:r>
          </a:p>
          <a:p>
            <a:endParaRPr lang="fr-FR" dirty="0"/>
          </a:p>
          <a:p>
            <a:pPr marL="285750" indent="-285750">
              <a:buFont typeface="Wingdings" panose="05000000000000000000" pitchFamily="2" charset="2"/>
              <a:buChar char="§"/>
            </a:pPr>
            <a:r>
              <a:rPr lang="fr-FR" dirty="0"/>
              <a:t>Lors de l’utilisation des </a:t>
            </a:r>
            <a:r>
              <a:rPr lang="fr-FR" b="1" dirty="0"/>
              <a:t>fonctions intégrées </a:t>
            </a:r>
            <a:r>
              <a:rPr lang="fr-FR" dirty="0"/>
              <a:t>(en rose dans SQL Server) : </a:t>
            </a:r>
            <a:r>
              <a:rPr lang="fr-FR" dirty="0" err="1"/>
              <a:t>Year</a:t>
            </a:r>
            <a:r>
              <a:rPr lang="fr-FR" dirty="0"/>
              <a:t>(champ), count(champ), </a:t>
            </a:r>
            <a:r>
              <a:rPr lang="fr-FR" dirty="0" err="1"/>
              <a:t>convert</a:t>
            </a:r>
            <a:r>
              <a:rPr lang="fr-FR" dirty="0"/>
              <a:t>(champ), etc.</a:t>
            </a:r>
          </a:p>
          <a:p>
            <a:pPr marL="285750" indent="-285750">
              <a:buFont typeface="Wingdings" panose="05000000000000000000" pitchFamily="2" charset="2"/>
              <a:buChar char="§"/>
            </a:pPr>
            <a:endParaRPr lang="fr-FR" dirty="0"/>
          </a:p>
          <a:p>
            <a:pPr marL="285750" indent="-285750">
              <a:buFont typeface="Wingdings" panose="05000000000000000000" pitchFamily="2" charset="2"/>
              <a:buChar char="§"/>
            </a:pPr>
            <a:r>
              <a:rPr lang="fr-FR" dirty="0"/>
              <a:t>Lors de l’utilisation du </a:t>
            </a:r>
            <a:r>
              <a:rPr lang="fr-FR" b="1" dirty="0"/>
              <a:t>IN / NOT IN </a:t>
            </a:r>
            <a:r>
              <a:rPr lang="fr-FR" dirty="0">
                <a:sym typeface="Wingdings" panose="05000000000000000000" pitchFamily="2" charset="2"/>
              </a:rPr>
              <a:t> signifie que l’on souhaite mettre une condition correspondant au listing indiqué à l’intérieur :</a:t>
            </a:r>
          </a:p>
          <a:p>
            <a:r>
              <a:rPr lang="fr-FR" dirty="0" err="1">
                <a:sym typeface="Wingdings" panose="05000000000000000000" pitchFamily="2" charset="2"/>
              </a:rPr>
              <a:t>Where</a:t>
            </a:r>
            <a:r>
              <a:rPr lang="fr-FR" dirty="0">
                <a:sym typeface="Wingdings" panose="05000000000000000000" pitchFamily="2" charset="2"/>
              </a:rPr>
              <a:t> </a:t>
            </a:r>
            <a:r>
              <a:rPr lang="fr-FR" dirty="0" err="1">
                <a:sym typeface="Wingdings" panose="05000000000000000000" pitchFamily="2" charset="2"/>
              </a:rPr>
              <a:t>année_naissance</a:t>
            </a:r>
            <a:r>
              <a:rPr lang="fr-FR" dirty="0">
                <a:sym typeface="Wingdings" panose="05000000000000000000" pitchFamily="2" charset="2"/>
              </a:rPr>
              <a:t> IN (1985, 1988) =</a:t>
            </a:r>
            <a:r>
              <a:rPr lang="fr-FR" i="1" dirty="0">
                <a:sym typeface="Wingdings" panose="05000000000000000000" pitchFamily="2" charset="2"/>
              </a:rPr>
              <a:t> année est égale à 1985 ou 1988</a:t>
            </a:r>
            <a:endParaRPr lang="fr-FR" dirty="0">
              <a:sym typeface="Wingdings" panose="05000000000000000000" pitchFamily="2" charset="2"/>
            </a:endParaRPr>
          </a:p>
          <a:p>
            <a:r>
              <a:rPr lang="fr-FR" dirty="0" err="1">
                <a:sym typeface="Wingdings" panose="05000000000000000000" pitchFamily="2" charset="2"/>
              </a:rPr>
              <a:t>Where</a:t>
            </a:r>
            <a:r>
              <a:rPr lang="fr-FR" dirty="0">
                <a:sym typeface="Wingdings" panose="05000000000000000000" pitchFamily="2" charset="2"/>
              </a:rPr>
              <a:t> ville NOT IN (‘</a:t>
            </a:r>
            <a:r>
              <a:rPr lang="fr-FR" dirty="0" err="1">
                <a:sym typeface="Wingdings" panose="05000000000000000000" pitchFamily="2" charset="2"/>
              </a:rPr>
              <a:t>Lyon’,’Lille</a:t>
            </a:r>
            <a:r>
              <a:rPr lang="fr-FR" dirty="0">
                <a:sym typeface="Wingdings" panose="05000000000000000000" pitchFamily="2" charset="2"/>
              </a:rPr>
              <a:t>’) = ville n’est pas Lyon ou Lille</a:t>
            </a:r>
          </a:p>
          <a:p>
            <a:endParaRPr lang="fr-FR" dirty="0">
              <a:sym typeface="Wingdings" panose="05000000000000000000" pitchFamily="2" charset="2"/>
            </a:endParaRPr>
          </a:p>
          <a:p>
            <a:pPr marL="285750" indent="-285750">
              <a:buFont typeface="Wingdings" panose="05000000000000000000" pitchFamily="2" charset="2"/>
              <a:buChar char="§"/>
            </a:pPr>
            <a:r>
              <a:rPr lang="fr-FR" dirty="0">
                <a:sym typeface="Wingdings" panose="05000000000000000000" pitchFamily="2" charset="2"/>
              </a:rPr>
              <a:t>Lors de l’utilisation de </a:t>
            </a:r>
            <a:r>
              <a:rPr lang="fr-FR" b="1" dirty="0">
                <a:sym typeface="Wingdings" panose="05000000000000000000" pitchFamily="2" charset="2"/>
              </a:rPr>
              <a:t>OR et AND cumulatifs </a:t>
            </a:r>
            <a:r>
              <a:rPr lang="fr-FR" dirty="0">
                <a:sym typeface="Wingdings" panose="05000000000000000000" pitchFamily="2" charset="2"/>
              </a:rPr>
              <a:t>dans une requête :</a:t>
            </a:r>
          </a:p>
          <a:p>
            <a:r>
              <a:rPr lang="fr-FR" dirty="0" err="1">
                <a:sym typeface="Wingdings" panose="05000000000000000000" pitchFamily="2" charset="2"/>
              </a:rPr>
              <a:t>Where</a:t>
            </a:r>
            <a:r>
              <a:rPr lang="fr-FR" dirty="0">
                <a:sym typeface="Wingdings" panose="05000000000000000000" pitchFamily="2" charset="2"/>
              </a:rPr>
              <a:t> </a:t>
            </a:r>
            <a:r>
              <a:rPr lang="fr-FR" dirty="0" err="1">
                <a:sym typeface="Wingdings" panose="05000000000000000000" pitchFamily="2" charset="2"/>
              </a:rPr>
              <a:t>age</a:t>
            </a:r>
            <a:r>
              <a:rPr lang="fr-FR" dirty="0">
                <a:sym typeface="Wingdings" panose="05000000000000000000" pitchFamily="2" charset="2"/>
              </a:rPr>
              <a:t> = 50 and </a:t>
            </a:r>
            <a:r>
              <a:rPr lang="fr-FR" b="1" dirty="0">
                <a:sym typeface="Wingdings" panose="05000000000000000000" pitchFamily="2" charset="2"/>
              </a:rPr>
              <a:t>(</a:t>
            </a:r>
            <a:r>
              <a:rPr lang="fr-FR" dirty="0">
                <a:sym typeface="Wingdings" panose="05000000000000000000" pitchFamily="2" charset="2"/>
              </a:rPr>
              <a:t>ville like ‘%p’ or ville like ‘%f’</a:t>
            </a:r>
            <a:r>
              <a:rPr lang="fr-FR" b="1" dirty="0">
                <a:sym typeface="Wingdings" panose="05000000000000000000" pitchFamily="2" charset="2"/>
              </a:rPr>
              <a:t>)  </a:t>
            </a:r>
            <a:r>
              <a:rPr lang="fr-FR" dirty="0">
                <a:sym typeface="Wingdings" panose="05000000000000000000" pitchFamily="2" charset="2"/>
              </a:rPr>
              <a:t>afin qu’il ne se mélange pas les pinceaux entre AND et OR</a:t>
            </a:r>
          </a:p>
          <a:p>
            <a:endParaRPr lang="fr-FR" dirty="0">
              <a:sym typeface="Wingdings" panose="05000000000000000000" pitchFamily="2" charset="2"/>
            </a:endParaRPr>
          </a:p>
          <a:p>
            <a:pPr marL="285750" indent="-285750">
              <a:buFont typeface="Wingdings" panose="05000000000000000000" pitchFamily="2" charset="2"/>
              <a:buChar char="§"/>
            </a:pPr>
            <a:r>
              <a:rPr lang="fr-FR" dirty="0">
                <a:sym typeface="Wingdings" panose="05000000000000000000" pitchFamily="2" charset="2"/>
              </a:rPr>
              <a:t>Lors de l’utilisation </a:t>
            </a:r>
            <a:r>
              <a:rPr lang="fr-FR" b="1" dirty="0">
                <a:sym typeface="Wingdings" panose="05000000000000000000" pitchFamily="2" charset="2"/>
              </a:rPr>
              <a:t>d’une sous requête </a:t>
            </a:r>
            <a:r>
              <a:rPr lang="fr-FR" dirty="0">
                <a:sym typeface="Wingdings" panose="05000000000000000000" pitchFamily="2" charset="2"/>
              </a:rPr>
              <a:t>: une requête imbriquée dans une autre requête sera toujours entourée de parenthèses.</a:t>
            </a:r>
            <a:endParaRPr lang="fr-FR" dirty="0"/>
          </a:p>
          <a:p>
            <a:pPr marL="285750" indent="-285750">
              <a:buFont typeface="Wingdings" panose="05000000000000000000" pitchFamily="2" charset="2"/>
              <a:buChar char="§"/>
            </a:pPr>
            <a:endParaRPr lang="fr-FR" dirty="0"/>
          </a:p>
        </p:txBody>
      </p:sp>
      <p:sp>
        <p:nvSpPr>
          <p:cNvPr id="5" name="Espace réservé du numéro de diapositive 4">
            <a:extLst>
              <a:ext uri="{FF2B5EF4-FFF2-40B4-BE49-F238E27FC236}">
                <a16:creationId xmlns:a16="http://schemas.microsoft.com/office/drawing/2014/main" id="{703D8D73-B577-A210-8A2F-5F91BA40F7D0}"/>
              </a:ext>
            </a:extLst>
          </p:cNvPr>
          <p:cNvSpPr>
            <a:spLocks noGrp="1"/>
          </p:cNvSpPr>
          <p:nvPr>
            <p:ph type="sldNum" sz="quarter" idx="12"/>
          </p:nvPr>
        </p:nvSpPr>
        <p:spPr/>
        <p:txBody>
          <a:bodyPr/>
          <a:lstStyle/>
          <a:p>
            <a:fld id="{6587D2DD-EBBC-47E7-9E6A-8D97EC9AED78}" type="slidenum">
              <a:rPr lang="fr-FR" smtClean="0"/>
              <a:pPr/>
              <a:t>79</a:t>
            </a:fld>
            <a:endParaRPr lang="fr-FR"/>
          </a:p>
        </p:txBody>
      </p:sp>
    </p:spTree>
    <p:extLst>
      <p:ext uri="{BB962C8B-B14F-4D97-AF65-F5344CB8AC3E}">
        <p14:creationId xmlns:p14="http://schemas.microsoft.com/office/powerpoint/2010/main" val="29845361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b="1" dirty="0">
                <a:solidFill>
                  <a:schemeClr val="tx2"/>
                </a:solidFill>
              </a:rPr>
              <a:t>Qu'est-ce qu’un serveur et une base de données ?</a:t>
            </a:r>
            <a:endParaRPr lang="fr-FR" dirty="0"/>
          </a:p>
        </p:txBody>
      </p:sp>
      <p:sp>
        <p:nvSpPr>
          <p:cNvPr id="5" name="Espace réservé du contenu 2"/>
          <p:cNvSpPr>
            <a:spLocks noGrp="1"/>
          </p:cNvSpPr>
          <p:nvPr>
            <p:ph idx="1"/>
          </p:nvPr>
        </p:nvSpPr>
        <p:spPr>
          <a:xfrm>
            <a:off x="1403648" y="2276872"/>
            <a:ext cx="7498080" cy="4152528"/>
          </a:xfrm>
        </p:spPr>
        <p:txBody>
          <a:bodyPr rtlCol="0">
            <a:normAutofit/>
          </a:bodyPr>
          <a:lstStyle/>
          <a:p>
            <a:pPr marL="342900" indent="-342900" algn="just" fontAlgn="auto">
              <a:spcAft>
                <a:spcPts val="0"/>
              </a:spcAft>
              <a:buFont typeface="Wingdings" panose="05000000000000000000" pitchFamily="2" charset="2"/>
              <a:buChar char="v"/>
              <a:defRPr/>
            </a:pPr>
            <a:r>
              <a:rPr lang="fr-FR" sz="2400" dirty="0">
                <a:solidFill>
                  <a:schemeClr val="tx2"/>
                </a:solidFill>
              </a:rPr>
              <a:t>Un serveur de gestion de base de données (SGBD) est un logiciel qui permet de stocker et gérer les bases de données sur un serveur.</a:t>
            </a:r>
          </a:p>
          <a:p>
            <a:pPr marL="0" indent="0" algn="just" fontAlgn="auto">
              <a:spcAft>
                <a:spcPts val="0"/>
              </a:spcAft>
              <a:buFont typeface="Wingdings 3" charset="2"/>
              <a:buNone/>
              <a:defRPr/>
            </a:pPr>
            <a:endParaRPr lang="fr-FR" sz="2400" dirty="0">
              <a:solidFill>
                <a:schemeClr val="tx2"/>
              </a:solidFill>
            </a:endParaRPr>
          </a:p>
          <a:p>
            <a:pPr marL="342900" indent="-342900" algn="just" fontAlgn="auto">
              <a:spcAft>
                <a:spcPts val="0"/>
              </a:spcAft>
              <a:buFont typeface="Wingdings" panose="05000000000000000000" pitchFamily="2" charset="2"/>
              <a:buChar char="v"/>
              <a:defRPr/>
            </a:pPr>
            <a:r>
              <a:rPr lang="fr-FR" sz="2400" dirty="0">
                <a:solidFill>
                  <a:schemeClr val="tx2"/>
                </a:solidFill>
              </a:rPr>
              <a:t>Une base de données est un ensemble structuré et organisé en tables permettant le stockage de grandes quantités d'informations afin d'en faciliter l'exploitation : ajout, mise à jour, recherche et analyse des données.</a:t>
            </a:r>
          </a:p>
          <a:p>
            <a:pPr marL="0" indent="0">
              <a:buNone/>
              <a:defRPr/>
            </a:pPr>
            <a:br>
              <a:rPr lang="fr-FR" sz="2400" dirty="0">
                <a:solidFill>
                  <a:schemeClr val="tx2"/>
                </a:solidFill>
              </a:rPr>
            </a:br>
            <a:endParaRPr lang="fr-FR" sz="2400" dirty="0">
              <a:solidFill>
                <a:schemeClr val="tx2"/>
              </a:solidFill>
            </a:endParaRPr>
          </a:p>
        </p:txBody>
      </p:sp>
      <p:sp>
        <p:nvSpPr>
          <p:cNvPr id="3" name="Espace réservé du numéro de diapositive 2">
            <a:extLst>
              <a:ext uri="{FF2B5EF4-FFF2-40B4-BE49-F238E27FC236}">
                <a16:creationId xmlns:a16="http://schemas.microsoft.com/office/drawing/2014/main" id="{53E48C37-9A1A-BAC7-4473-3A654834376E}"/>
              </a:ext>
            </a:extLst>
          </p:cNvPr>
          <p:cNvSpPr>
            <a:spLocks noGrp="1"/>
          </p:cNvSpPr>
          <p:nvPr>
            <p:ph type="sldNum" sz="quarter" idx="12"/>
          </p:nvPr>
        </p:nvSpPr>
        <p:spPr/>
        <p:txBody>
          <a:bodyPr/>
          <a:lstStyle/>
          <a:p>
            <a:fld id="{6587D2DD-EBBC-47E7-9E6A-8D97EC9AED78}" type="slidenum">
              <a:rPr lang="fr-FR" smtClean="0"/>
              <a:pPr/>
              <a:t>8</a:t>
            </a:fld>
            <a:endParaRPr lang="fr-F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dirty="0"/>
              <a:t>La commande SELECT : </a:t>
            </a:r>
            <a:br>
              <a:rPr lang="fr-FR" sz="4000" dirty="0"/>
            </a:br>
            <a:r>
              <a:rPr lang="fr-FR" sz="2800" dirty="0"/>
              <a:t>Quand faut-il mettre des cotes ?</a:t>
            </a:r>
          </a:p>
        </p:txBody>
      </p:sp>
      <p:sp>
        <p:nvSpPr>
          <p:cNvPr id="3" name="ZoneTexte 2">
            <a:extLst>
              <a:ext uri="{FF2B5EF4-FFF2-40B4-BE49-F238E27FC236}">
                <a16:creationId xmlns:a16="http://schemas.microsoft.com/office/drawing/2014/main" id="{C9402018-5DFF-4FB6-BEDB-B5B824F89B62}"/>
              </a:ext>
            </a:extLst>
          </p:cNvPr>
          <p:cNvSpPr txBox="1"/>
          <p:nvPr/>
        </p:nvSpPr>
        <p:spPr>
          <a:xfrm>
            <a:off x="1435608" y="1628800"/>
            <a:ext cx="7498080" cy="4924425"/>
          </a:xfrm>
          <a:prstGeom prst="rect">
            <a:avLst/>
          </a:prstGeom>
          <a:noFill/>
        </p:spPr>
        <p:txBody>
          <a:bodyPr wrap="square" rtlCol="0">
            <a:spAutoFit/>
          </a:bodyPr>
          <a:lstStyle/>
          <a:p>
            <a:r>
              <a:rPr lang="fr-FR" sz="2000" dirty="0"/>
              <a:t>Les cotes sont </a:t>
            </a:r>
            <a:r>
              <a:rPr lang="fr-FR" sz="2000" b="1" dirty="0">
                <a:solidFill>
                  <a:srgbClr val="C00000"/>
                </a:solidFill>
              </a:rPr>
              <a:t>obligatoires dans 2 cas </a:t>
            </a:r>
            <a:r>
              <a:rPr lang="fr-FR" sz="2000" dirty="0"/>
              <a:t>:</a:t>
            </a:r>
          </a:p>
          <a:p>
            <a:endParaRPr lang="fr-FR" dirty="0"/>
          </a:p>
          <a:p>
            <a:pPr marL="285750" indent="-285750">
              <a:buFont typeface="Wingdings" panose="05000000000000000000" pitchFamily="2" charset="2"/>
              <a:buChar char="§"/>
            </a:pPr>
            <a:r>
              <a:rPr lang="fr-FR" sz="2000" b="1" dirty="0"/>
              <a:t>Lors de la création d’un alias de colonne,</a:t>
            </a:r>
            <a:r>
              <a:rPr lang="fr-FR" sz="2000" dirty="0"/>
              <a:t> si ce dernier contient plusieurs mots</a:t>
            </a:r>
            <a:r>
              <a:rPr lang="fr-FR" sz="2000" b="1" dirty="0"/>
              <a:t> </a:t>
            </a:r>
            <a:r>
              <a:rPr lang="fr-FR" sz="2000" dirty="0"/>
              <a:t>:</a:t>
            </a:r>
          </a:p>
          <a:p>
            <a:pPr marL="285750" indent="-285750">
              <a:buFont typeface="Wingdings" panose="05000000000000000000" pitchFamily="2" charset="2"/>
              <a:buChar char="ü"/>
            </a:pPr>
            <a:r>
              <a:rPr lang="fr-FR" sz="2000" dirty="0"/>
              <a:t>Select ZERTIKL as ‘Nom du client’ </a:t>
            </a:r>
            <a:r>
              <a:rPr lang="fr-FR" sz="2000" dirty="0">
                <a:sym typeface="Wingdings" panose="05000000000000000000" pitchFamily="2" charset="2"/>
              </a:rPr>
              <a:t> si j’ai des espaces, alors je dois mettre des cotes. </a:t>
            </a:r>
          </a:p>
          <a:p>
            <a:pPr marL="285750" indent="-285750">
              <a:buFont typeface="Wingdings" panose="05000000000000000000" pitchFamily="2" charset="2"/>
              <a:buChar char="ü"/>
            </a:pPr>
            <a:r>
              <a:rPr lang="fr-FR" sz="2000" dirty="0">
                <a:sym typeface="Wingdings" panose="05000000000000000000" pitchFamily="2" charset="2"/>
              </a:rPr>
              <a:t>Select </a:t>
            </a:r>
            <a:r>
              <a:rPr lang="fr-FR" sz="2000" dirty="0"/>
              <a:t>ZERTIKL as ‘Nom’ </a:t>
            </a:r>
            <a:r>
              <a:rPr lang="fr-FR" sz="2000" dirty="0">
                <a:sym typeface="Wingdings" panose="05000000000000000000" pitchFamily="2" charset="2"/>
              </a:rPr>
              <a:t> s’il n’y a pas d’espaces, les cotes ne sont pas obligatoires mais peuvent être utilisées.</a:t>
            </a:r>
          </a:p>
          <a:p>
            <a:endParaRPr lang="fr-FR" sz="2000" dirty="0"/>
          </a:p>
          <a:p>
            <a:endParaRPr lang="fr-FR" sz="2000" dirty="0"/>
          </a:p>
          <a:p>
            <a:pPr marL="285750" indent="-285750">
              <a:buFont typeface="Wingdings" panose="05000000000000000000" pitchFamily="2" charset="2"/>
              <a:buChar char="§"/>
            </a:pPr>
            <a:r>
              <a:rPr lang="fr-FR" sz="2000" b="1" dirty="0"/>
              <a:t>Lors de la création d’une condition sur une valeur,</a:t>
            </a:r>
            <a:r>
              <a:rPr lang="fr-FR" sz="2000" dirty="0"/>
              <a:t> si le type de donnée de cette dernière n’est pas du numérique :</a:t>
            </a:r>
          </a:p>
          <a:p>
            <a:pPr marL="285750" indent="-285750">
              <a:buFont typeface="Wingdings" panose="05000000000000000000" pitchFamily="2" charset="2"/>
              <a:buChar char="ü"/>
            </a:pPr>
            <a:r>
              <a:rPr lang="fr-FR" sz="2000" dirty="0" err="1"/>
              <a:t>Where</a:t>
            </a:r>
            <a:r>
              <a:rPr lang="fr-FR" sz="2000" dirty="0"/>
              <a:t> ZERTIKL = ‘DUPONT’</a:t>
            </a:r>
          </a:p>
          <a:p>
            <a:pPr marL="285750" indent="-285750">
              <a:buFont typeface="Wingdings" panose="05000000000000000000" pitchFamily="2" charset="2"/>
              <a:buChar char="ü"/>
            </a:pPr>
            <a:r>
              <a:rPr lang="fr-FR" sz="2000" dirty="0" err="1"/>
              <a:t>Where</a:t>
            </a:r>
            <a:r>
              <a:rPr lang="fr-FR" sz="2000" dirty="0"/>
              <a:t> Age = ‘50’ </a:t>
            </a:r>
            <a:r>
              <a:rPr lang="fr-FR" sz="2000" dirty="0">
                <a:sym typeface="Wingdings" panose="05000000000000000000" pitchFamily="2" charset="2"/>
              </a:rPr>
              <a:t> la valeur est du numérique, les cotes ne sont pas obligatoires mais peuvent être utilisées.</a:t>
            </a:r>
            <a:endParaRPr lang="fr-FR" sz="2000" dirty="0"/>
          </a:p>
          <a:p>
            <a:pPr marL="285750" indent="-285750">
              <a:buFont typeface="Wingdings" panose="05000000000000000000" pitchFamily="2" charset="2"/>
              <a:buChar char="§"/>
            </a:pPr>
            <a:endParaRPr lang="fr-FR" dirty="0"/>
          </a:p>
        </p:txBody>
      </p:sp>
      <p:sp>
        <p:nvSpPr>
          <p:cNvPr id="5" name="Espace réservé du numéro de diapositive 4">
            <a:extLst>
              <a:ext uri="{FF2B5EF4-FFF2-40B4-BE49-F238E27FC236}">
                <a16:creationId xmlns:a16="http://schemas.microsoft.com/office/drawing/2014/main" id="{A78718B5-F95F-4B91-1BF4-912D4C53DECA}"/>
              </a:ext>
            </a:extLst>
          </p:cNvPr>
          <p:cNvSpPr>
            <a:spLocks noGrp="1"/>
          </p:cNvSpPr>
          <p:nvPr>
            <p:ph type="sldNum" sz="quarter" idx="12"/>
          </p:nvPr>
        </p:nvSpPr>
        <p:spPr/>
        <p:txBody>
          <a:bodyPr/>
          <a:lstStyle/>
          <a:p>
            <a:fld id="{6587D2DD-EBBC-47E7-9E6A-8D97EC9AED78}" type="slidenum">
              <a:rPr lang="fr-FR" smtClean="0"/>
              <a:pPr/>
              <a:t>80</a:t>
            </a:fld>
            <a:endParaRPr lang="fr-FR"/>
          </a:p>
        </p:txBody>
      </p:sp>
    </p:spTree>
    <p:extLst>
      <p:ext uri="{BB962C8B-B14F-4D97-AF65-F5344CB8AC3E}">
        <p14:creationId xmlns:p14="http://schemas.microsoft.com/office/powerpoint/2010/main" val="277571252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49318" y="274638"/>
            <a:ext cx="7884369" cy="922114"/>
          </a:xfrm>
        </p:spPr>
        <p:txBody>
          <a:bodyPr>
            <a:normAutofit fontScale="90000"/>
          </a:bodyPr>
          <a:lstStyle/>
          <a:p>
            <a:r>
              <a:rPr lang="fr-FR" sz="4000" dirty="0"/>
              <a:t>Schémas des bases de données – AdventureWorksDW2019</a:t>
            </a:r>
          </a:p>
        </p:txBody>
      </p:sp>
      <p:pic>
        <p:nvPicPr>
          <p:cNvPr id="14" name="Image 13">
            <a:extLst>
              <a:ext uri="{FF2B5EF4-FFF2-40B4-BE49-F238E27FC236}">
                <a16:creationId xmlns:a16="http://schemas.microsoft.com/office/drawing/2014/main" id="{263FE6EE-4B84-9516-D7E6-ECBE8FD6F583}"/>
              </a:ext>
            </a:extLst>
          </p:cNvPr>
          <p:cNvPicPr>
            <a:picLocks noChangeAspect="1"/>
          </p:cNvPicPr>
          <p:nvPr/>
        </p:nvPicPr>
        <p:blipFill>
          <a:blip r:embed="rId3"/>
          <a:stretch>
            <a:fillRect/>
          </a:stretch>
        </p:blipFill>
        <p:spPr>
          <a:xfrm>
            <a:off x="389825" y="1630520"/>
            <a:ext cx="8754175" cy="4462760"/>
          </a:xfrm>
          <a:prstGeom prst="rect">
            <a:avLst/>
          </a:prstGeom>
        </p:spPr>
      </p:pic>
      <p:sp>
        <p:nvSpPr>
          <p:cNvPr id="3" name="Espace réservé du numéro de diapositive 2">
            <a:extLst>
              <a:ext uri="{FF2B5EF4-FFF2-40B4-BE49-F238E27FC236}">
                <a16:creationId xmlns:a16="http://schemas.microsoft.com/office/drawing/2014/main" id="{C21E8E2E-8BD6-9839-FA11-199A288ECB69}"/>
              </a:ext>
            </a:extLst>
          </p:cNvPr>
          <p:cNvSpPr>
            <a:spLocks noGrp="1"/>
          </p:cNvSpPr>
          <p:nvPr>
            <p:ph type="sldNum" sz="quarter" idx="12"/>
          </p:nvPr>
        </p:nvSpPr>
        <p:spPr/>
        <p:txBody>
          <a:bodyPr/>
          <a:lstStyle/>
          <a:p>
            <a:fld id="{6587D2DD-EBBC-47E7-9E6A-8D97EC9AED78}" type="slidenum">
              <a:rPr lang="fr-FR" smtClean="0"/>
              <a:pPr/>
              <a:t>81</a:t>
            </a:fld>
            <a:endParaRPr lang="fr-FR"/>
          </a:p>
        </p:txBody>
      </p:sp>
      <p:sp>
        <p:nvSpPr>
          <p:cNvPr id="17" name="Ellipse 16">
            <a:extLst>
              <a:ext uri="{FF2B5EF4-FFF2-40B4-BE49-F238E27FC236}">
                <a16:creationId xmlns:a16="http://schemas.microsoft.com/office/drawing/2014/main" id="{684ECA45-3D04-8F48-1F2A-379D2AA6C086}"/>
              </a:ext>
            </a:extLst>
          </p:cNvPr>
          <p:cNvSpPr/>
          <p:nvPr/>
        </p:nvSpPr>
        <p:spPr>
          <a:xfrm>
            <a:off x="3992049" y="1700808"/>
            <a:ext cx="351656" cy="43204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a:extLst>
              <a:ext uri="{FF2B5EF4-FFF2-40B4-BE49-F238E27FC236}">
                <a16:creationId xmlns:a16="http://schemas.microsoft.com/office/drawing/2014/main" id="{1DA51EE7-EB76-562C-E23D-B0E0918D9192}"/>
              </a:ext>
            </a:extLst>
          </p:cNvPr>
          <p:cNvSpPr/>
          <p:nvPr/>
        </p:nvSpPr>
        <p:spPr>
          <a:xfrm>
            <a:off x="6444208" y="870839"/>
            <a:ext cx="351656" cy="432048"/>
          </a:xfrm>
          <a:prstGeom prst="ellipse">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1</a:t>
            </a:r>
          </a:p>
        </p:txBody>
      </p:sp>
      <p:sp>
        <p:nvSpPr>
          <p:cNvPr id="7" name="Ellipse 6">
            <a:extLst>
              <a:ext uri="{FF2B5EF4-FFF2-40B4-BE49-F238E27FC236}">
                <a16:creationId xmlns:a16="http://schemas.microsoft.com/office/drawing/2014/main" id="{5CB68941-F27F-4D68-F1A9-4F71845EB8E3}"/>
              </a:ext>
            </a:extLst>
          </p:cNvPr>
          <p:cNvSpPr/>
          <p:nvPr/>
        </p:nvSpPr>
        <p:spPr>
          <a:xfrm>
            <a:off x="4788024" y="3501008"/>
            <a:ext cx="288032" cy="216023"/>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9" name="Connecteur droit avec flèche 8">
            <a:extLst>
              <a:ext uri="{FF2B5EF4-FFF2-40B4-BE49-F238E27FC236}">
                <a16:creationId xmlns:a16="http://schemas.microsoft.com/office/drawing/2014/main" id="{DA71562A-9582-3806-DA45-C3CC095DC948}"/>
              </a:ext>
            </a:extLst>
          </p:cNvPr>
          <p:cNvCxnSpPr/>
          <p:nvPr/>
        </p:nvCxnSpPr>
        <p:spPr>
          <a:xfrm flipV="1">
            <a:off x="5076056" y="2708920"/>
            <a:ext cx="216024" cy="8640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22AB20F3-274E-1F89-0056-8906C9327455}"/>
              </a:ext>
            </a:extLst>
          </p:cNvPr>
          <p:cNvCxnSpPr/>
          <p:nvPr/>
        </p:nvCxnSpPr>
        <p:spPr>
          <a:xfrm>
            <a:off x="4572000" y="3501008"/>
            <a:ext cx="648072" cy="0"/>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Ellipse 19">
            <a:extLst>
              <a:ext uri="{FF2B5EF4-FFF2-40B4-BE49-F238E27FC236}">
                <a16:creationId xmlns:a16="http://schemas.microsoft.com/office/drawing/2014/main" id="{9486C552-504E-7073-CBC5-BCDFC10D9D27}"/>
              </a:ext>
            </a:extLst>
          </p:cNvPr>
          <p:cNvSpPr/>
          <p:nvPr/>
        </p:nvSpPr>
        <p:spPr>
          <a:xfrm>
            <a:off x="6948264" y="925785"/>
            <a:ext cx="288032" cy="216023"/>
          </a:xfrm>
          <a:prstGeom prst="ellipse">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49318" y="274638"/>
            <a:ext cx="7884369" cy="922114"/>
          </a:xfrm>
        </p:spPr>
        <p:txBody>
          <a:bodyPr>
            <a:normAutofit fontScale="90000"/>
          </a:bodyPr>
          <a:lstStyle/>
          <a:p>
            <a:r>
              <a:rPr lang="fr-FR" sz="4000" dirty="0"/>
              <a:t>Schémas des bases de données – AdventureWorksDW2019</a:t>
            </a:r>
          </a:p>
        </p:txBody>
      </p:sp>
      <p:sp>
        <p:nvSpPr>
          <p:cNvPr id="3" name="ZoneTexte 2">
            <a:extLst>
              <a:ext uri="{FF2B5EF4-FFF2-40B4-BE49-F238E27FC236}">
                <a16:creationId xmlns:a16="http://schemas.microsoft.com/office/drawing/2014/main" id="{EEBFA3A2-9728-FA96-9FC5-0E22269655BE}"/>
              </a:ext>
            </a:extLst>
          </p:cNvPr>
          <p:cNvSpPr txBox="1"/>
          <p:nvPr/>
        </p:nvSpPr>
        <p:spPr>
          <a:xfrm>
            <a:off x="1021571" y="1412776"/>
            <a:ext cx="7564330" cy="4293483"/>
          </a:xfrm>
          <a:prstGeom prst="rect">
            <a:avLst/>
          </a:prstGeom>
          <a:noFill/>
        </p:spPr>
        <p:txBody>
          <a:bodyPr wrap="square" rtlCol="0">
            <a:spAutoFit/>
          </a:bodyPr>
          <a:lstStyle/>
          <a:p>
            <a:r>
              <a:rPr lang="fr-FR" b="1" u="sng" dirty="0"/>
              <a:t>Relations :</a:t>
            </a:r>
            <a:endParaRPr lang="fr-FR" dirty="0"/>
          </a:p>
          <a:p>
            <a:r>
              <a:rPr lang="fr-FR" sz="1700" u="sng" dirty="0"/>
              <a:t>Gauche du schéma </a:t>
            </a:r>
            <a:r>
              <a:rPr lang="fr-FR" sz="1700" dirty="0"/>
              <a:t>:</a:t>
            </a:r>
          </a:p>
          <a:p>
            <a:r>
              <a:rPr lang="fr-FR" sz="1700" dirty="0"/>
              <a:t>Table </a:t>
            </a:r>
            <a:r>
              <a:rPr lang="fr-FR" sz="1700" dirty="0" err="1"/>
              <a:t>DimproductCategory</a:t>
            </a:r>
            <a:r>
              <a:rPr lang="fr-FR" sz="1700" dirty="0"/>
              <a:t> vers </a:t>
            </a:r>
            <a:r>
              <a:rPr lang="fr-FR" sz="1700" dirty="0" err="1"/>
              <a:t>DimproductSubCategory</a:t>
            </a:r>
            <a:r>
              <a:rPr lang="fr-FR" sz="1700" dirty="0"/>
              <a:t> : </a:t>
            </a:r>
            <a:r>
              <a:rPr lang="fr-FR" sz="1700" dirty="0" err="1"/>
              <a:t>productcategorykey</a:t>
            </a:r>
            <a:endParaRPr lang="fr-FR" sz="1700" dirty="0"/>
          </a:p>
          <a:p>
            <a:r>
              <a:rPr lang="fr-FR" sz="1700" dirty="0"/>
              <a:t>Table </a:t>
            </a:r>
            <a:r>
              <a:rPr lang="fr-FR" sz="1700" dirty="0" err="1"/>
              <a:t>DimproductSubCategory</a:t>
            </a:r>
            <a:r>
              <a:rPr lang="fr-FR" sz="1700" dirty="0"/>
              <a:t> vers </a:t>
            </a:r>
            <a:r>
              <a:rPr lang="fr-FR" sz="1700" dirty="0" err="1"/>
              <a:t>Dimproduct</a:t>
            </a:r>
            <a:r>
              <a:rPr lang="fr-FR" sz="1700" dirty="0"/>
              <a:t> : </a:t>
            </a:r>
            <a:r>
              <a:rPr lang="fr-FR" sz="1700" dirty="0" err="1"/>
              <a:t>productsubcategorykey</a:t>
            </a:r>
            <a:endParaRPr lang="fr-FR" sz="1700" dirty="0"/>
          </a:p>
          <a:p>
            <a:r>
              <a:rPr lang="fr-FR" sz="1700" dirty="0"/>
              <a:t>Table </a:t>
            </a:r>
            <a:r>
              <a:rPr lang="fr-FR" sz="1700" dirty="0" err="1"/>
              <a:t>Dimproduct</a:t>
            </a:r>
            <a:r>
              <a:rPr lang="fr-FR" sz="1700" dirty="0"/>
              <a:t> vers </a:t>
            </a:r>
            <a:r>
              <a:rPr lang="fr-FR" sz="1700" dirty="0" err="1"/>
              <a:t>FactResellerSales</a:t>
            </a:r>
            <a:r>
              <a:rPr lang="fr-FR" sz="1700" dirty="0"/>
              <a:t> et </a:t>
            </a:r>
            <a:r>
              <a:rPr lang="fr-FR" sz="1700" dirty="0" err="1"/>
              <a:t>FactInternetSales</a:t>
            </a:r>
            <a:r>
              <a:rPr lang="fr-FR" sz="1700" dirty="0"/>
              <a:t> : </a:t>
            </a:r>
            <a:r>
              <a:rPr lang="fr-FR" sz="1700" dirty="0" err="1"/>
              <a:t>productkey</a:t>
            </a:r>
            <a:endParaRPr lang="fr-FR" sz="1700" dirty="0"/>
          </a:p>
          <a:p>
            <a:endParaRPr lang="fr-FR" sz="1700" dirty="0"/>
          </a:p>
          <a:p>
            <a:r>
              <a:rPr lang="fr-FR" sz="1700" u="sng" dirty="0"/>
              <a:t>Milieu : </a:t>
            </a:r>
          </a:p>
          <a:p>
            <a:r>
              <a:rPr lang="fr-FR" sz="1700" dirty="0"/>
              <a:t>Tables </a:t>
            </a:r>
            <a:r>
              <a:rPr lang="fr-FR" sz="1700" dirty="0" err="1"/>
              <a:t>FactResellerSales</a:t>
            </a:r>
            <a:r>
              <a:rPr lang="fr-FR" sz="1700" dirty="0"/>
              <a:t> et </a:t>
            </a:r>
            <a:r>
              <a:rPr lang="fr-FR" sz="1700" dirty="0" err="1"/>
              <a:t>FactInternetSales</a:t>
            </a:r>
            <a:r>
              <a:rPr lang="fr-FR" sz="1700" dirty="0"/>
              <a:t> vers </a:t>
            </a:r>
            <a:r>
              <a:rPr lang="fr-FR" sz="1700" dirty="0" err="1"/>
              <a:t>Dimpromotion</a:t>
            </a:r>
            <a:r>
              <a:rPr lang="fr-FR" sz="1700" dirty="0"/>
              <a:t> : </a:t>
            </a:r>
            <a:r>
              <a:rPr lang="fr-FR" sz="1700" dirty="0" err="1"/>
              <a:t>promotionkey</a:t>
            </a:r>
            <a:endParaRPr lang="fr-FR" sz="1700" dirty="0"/>
          </a:p>
          <a:p>
            <a:endParaRPr lang="fr-FR" sz="1700" dirty="0"/>
          </a:p>
          <a:p>
            <a:r>
              <a:rPr lang="fr-FR" sz="1700" u="sng" dirty="0"/>
              <a:t>Droite : </a:t>
            </a:r>
          </a:p>
          <a:p>
            <a:r>
              <a:rPr lang="fr-FR" sz="1700" dirty="0"/>
              <a:t>Table </a:t>
            </a:r>
            <a:r>
              <a:rPr lang="fr-FR" sz="1700" dirty="0" err="1"/>
              <a:t>FactResellerSales</a:t>
            </a:r>
            <a:r>
              <a:rPr lang="fr-FR" sz="1700" dirty="0"/>
              <a:t> vers </a:t>
            </a:r>
            <a:r>
              <a:rPr lang="fr-FR" sz="1700" dirty="0" err="1"/>
              <a:t>DimReseller</a:t>
            </a:r>
            <a:r>
              <a:rPr lang="fr-FR" sz="1700" dirty="0"/>
              <a:t> : </a:t>
            </a:r>
            <a:r>
              <a:rPr lang="fr-FR" sz="1700" dirty="0" err="1"/>
              <a:t>resellerkey</a:t>
            </a:r>
            <a:endParaRPr lang="fr-FR" sz="1700" dirty="0"/>
          </a:p>
          <a:p>
            <a:r>
              <a:rPr lang="fr-FR" sz="1700" dirty="0"/>
              <a:t>Table </a:t>
            </a:r>
            <a:r>
              <a:rPr lang="fr-FR" sz="1700" dirty="0" err="1"/>
              <a:t>Dimreseller</a:t>
            </a:r>
            <a:r>
              <a:rPr lang="fr-FR" sz="1700" dirty="0"/>
              <a:t> vers </a:t>
            </a:r>
            <a:r>
              <a:rPr lang="fr-FR" sz="1700" dirty="0" err="1"/>
              <a:t>Dimgeography</a:t>
            </a:r>
            <a:r>
              <a:rPr lang="fr-FR" sz="1700" dirty="0"/>
              <a:t> : </a:t>
            </a:r>
            <a:r>
              <a:rPr lang="fr-FR" sz="1700" dirty="0" err="1"/>
              <a:t>geographykey</a:t>
            </a:r>
            <a:endParaRPr lang="fr-FR" sz="1700" dirty="0"/>
          </a:p>
          <a:p>
            <a:endParaRPr lang="fr-FR" sz="1700" dirty="0"/>
          </a:p>
          <a:p>
            <a:r>
              <a:rPr lang="fr-FR" sz="1700" dirty="0"/>
              <a:t>Table </a:t>
            </a:r>
            <a:r>
              <a:rPr lang="fr-FR" sz="1700" dirty="0" err="1"/>
              <a:t>FactInternetSales</a:t>
            </a:r>
            <a:r>
              <a:rPr lang="fr-FR" sz="1700" dirty="0"/>
              <a:t> vers </a:t>
            </a:r>
            <a:r>
              <a:rPr lang="fr-FR" sz="1700" dirty="0" err="1"/>
              <a:t>DimCustomer</a:t>
            </a:r>
            <a:r>
              <a:rPr lang="fr-FR" sz="1700" dirty="0"/>
              <a:t> : </a:t>
            </a:r>
            <a:r>
              <a:rPr lang="fr-FR" sz="1700" dirty="0" err="1"/>
              <a:t>customerkey</a:t>
            </a:r>
            <a:endParaRPr lang="fr-FR" sz="1700" dirty="0"/>
          </a:p>
          <a:p>
            <a:r>
              <a:rPr lang="fr-FR" sz="1700" dirty="0"/>
              <a:t>Table </a:t>
            </a:r>
            <a:r>
              <a:rPr lang="fr-FR" sz="1700" dirty="0" err="1"/>
              <a:t>DimCustomer</a:t>
            </a:r>
            <a:r>
              <a:rPr lang="fr-FR" sz="1700" dirty="0"/>
              <a:t> vers </a:t>
            </a:r>
            <a:r>
              <a:rPr lang="fr-FR" sz="1700" dirty="0" err="1"/>
              <a:t>Dimgeography</a:t>
            </a:r>
            <a:r>
              <a:rPr lang="fr-FR" sz="1700" dirty="0"/>
              <a:t> : </a:t>
            </a:r>
            <a:r>
              <a:rPr lang="fr-FR" sz="1700" dirty="0" err="1"/>
              <a:t>geographykey</a:t>
            </a:r>
            <a:endParaRPr lang="fr-FR" sz="1700" dirty="0"/>
          </a:p>
          <a:p>
            <a:endParaRPr lang="fr-FR" sz="1700" dirty="0"/>
          </a:p>
        </p:txBody>
      </p:sp>
      <p:sp>
        <p:nvSpPr>
          <p:cNvPr id="5" name="Espace réservé du numéro de diapositive 4">
            <a:extLst>
              <a:ext uri="{FF2B5EF4-FFF2-40B4-BE49-F238E27FC236}">
                <a16:creationId xmlns:a16="http://schemas.microsoft.com/office/drawing/2014/main" id="{7DE45B4D-2759-0768-96FE-32FF98BDA048}"/>
              </a:ext>
            </a:extLst>
          </p:cNvPr>
          <p:cNvSpPr>
            <a:spLocks noGrp="1"/>
          </p:cNvSpPr>
          <p:nvPr>
            <p:ph type="sldNum" sz="quarter" idx="12"/>
          </p:nvPr>
        </p:nvSpPr>
        <p:spPr/>
        <p:txBody>
          <a:bodyPr/>
          <a:lstStyle/>
          <a:p>
            <a:fld id="{6587D2DD-EBBC-47E7-9E6A-8D97EC9AED78}" type="slidenum">
              <a:rPr lang="fr-FR" smtClean="0"/>
              <a:pPr/>
              <a:t>82</a:t>
            </a:fld>
            <a:endParaRPr lang="fr-FR"/>
          </a:p>
        </p:txBody>
      </p:sp>
    </p:spTree>
    <p:extLst>
      <p:ext uri="{BB962C8B-B14F-4D97-AF65-F5344CB8AC3E}">
        <p14:creationId xmlns:p14="http://schemas.microsoft.com/office/powerpoint/2010/main" val="26386575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778098"/>
          </a:xfrm>
        </p:spPr>
        <p:txBody>
          <a:bodyPr>
            <a:normAutofit/>
          </a:bodyPr>
          <a:lstStyle/>
          <a:p>
            <a:r>
              <a:rPr lang="fr-FR" sz="4000" b="1" dirty="0"/>
              <a:t>Liens web utiles</a:t>
            </a:r>
            <a:endParaRPr lang="fr-FR" sz="4000" dirty="0"/>
          </a:p>
        </p:txBody>
      </p:sp>
      <p:sp>
        <p:nvSpPr>
          <p:cNvPr id="5" name="Espace réservé du contenu 2"/>
          <p:cNvSpPr>
            <a:spLocks noGrp="1"/>
          </p:cNvSpPr>
          <p:nvPr>
            <p:ph idx="1"/>
          </p:nvPr>
        </p:nvSpPr>
        <p:spPr>
          <a:xfrm>
            <a:off x="1435608" y="1447800"/>
            <a:ext cx="7498080" cy="4800600"/>
          </a:xfrm>
        </p:spPr>
        <p:txBody>
          <a:bodyPr>
            <a:normAutofit fontScale="77500" lnSpcReduction="20000"/>
          </a:bodyPr>
          <a:lstStyle/>
          <a:p>
            <a:pPr marL="0" indent="0">
              <a:buNone/>
            </a:pPr>
            <a:r>
              <a:rPr lang="fr-FR" sz="2900" dirty="0"/>
              <a:t>Le Web regorge de sites traitant (parfois de façon excellente) du SQL. </a:t>
            </a:r>
          </a:p>
          <a:p>
            <a:pPr marL="0" indent="0">
              <a:buNone/>
            </a:pPr>
            <a:endParaRPr lang="fr-FR" sz="2900" dirty="0"/>
          </a:p>
          <a:p>
            <a:pPr marL="0" indent="0">
              <a:buNone/>
            </a:pPr>
            <a:r>
              <a:rPr lang="fr-FR" sz="2900" dirty="0"/>
              <a:t>Comme il n’est pas possible de les citer tous, en voici une liste tout à fait arbitraire mais représentative de ce qu’on trouve sur le web :</a:t>
            </a:r>
          </a:p>
          <a:p>
            <a:pPr marL="0" indent="0">
              <a:buNone/>
            </a:pPr>
            <a:endParaRPr lang="fr-FR" sz="2500" dirty="0"/>
          </a:p>
          <a:p>
            <a:pPr marL="0" indent="0">
              <a:buNone/>
            </a:pPr>
            <a:endParaRPr lang="fr-FR" sz="2500" dirty="0"/>
          </a:p>
          <a:p>
            <a:r>
              <a:rPr lang="fr-FR" sz="2400" dirty="0"/>
              <a:t>http://sql.sh/</a:t>
            </a:r>
          </a:p>
          <a:p>
            <a:r>
              <a:rPr lang="fr-FR" sz="2400" dirty="0"/>
              <a:t>https://openclassrooms.com/courses/apprenez-a-programmer-en-vb-net/introduction-au-langage-sql</a:t>
            </a:r>
          </a:p>
          <a:p>
            <a:r>
              <a:rPr lang="fr-FR" sz="2400" dirty="0">
                <a:hlinkClick r:id="rId3"/>
              </a:rPr>
              <a:t>http://sql.dev</a:t>
            </a:r>
            <a:endParaRPr lang="fr-FR" sz="2400" dirty="0"/>
          </a:p>
          <a:p>
            <a:r>
              <a:rPr lang="fr-FR" sz="2400" dirty="0"/>
              <a:t>https://stackoverflow.com/</a:t>
            </a:r>
          </a:p>
          <a:p>
            <a:r>
              <a:rPr lang="fr-FR" sz="2400" dirty="0"/>
              <a:t>https://technet.microsoft.com/fr-fr/library/ms190750(v=sql.105).aspxeloppez.com/#apprendre-sql</a:t>
            </a:r>
          </a:p>
          <a:p>
            <a:pPr marL="0" indent="0">
              <a:buNone/>
            </a:pPr>
            <a:endParaRPr lang="fr-FR" sz="2500" dirty="0"/>
          </a:p>
        </p:txBody>
      </p:sp>
      <p:sp>
        <p:nvSpPr>
          <p:cNvPr id="3" name="Espace réservé du numéro de diapositive 2">
            <a:extLst>
              <a:ext uri="{FF2B5EF4-FFF2-40B4-BE49-F238E27FC236}">
                <a16:creationId xmlns:a16="http://schemas.microsoft.com/office/drawing/2014/main" id="{8F6116F6-3304-FD4E-96F1-05A0236E3BBA}"/>
              </a:ext>
            </a:extLst>
          </p:cNvPr>
          <p:cNvSpPr>
            <a:spLocks noGrp="1"/>
          </p:cNvSpPr>
          <p:nvPr>
            <p:ph type="sldNum" sz="quarter" idx="12"/>
          </p:nvPr>
        </p:nvSpPr>
        <p:spPr/>
        <p:txBody>
          <a:bodyPr/>
          <a:lstStyle/>
          <a:p>
            <a:fld id="{6587D2DD-EBBC-47E7-9E6A-8D97EC9AED78}" type="slidenum">
              <a:rPr lang="fr-FR" smtClean="0"/>
              <a:pPr/>
              <a:t>83</a:t>
            </a:fld>
            <a:endParaRPr lang="fr-F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MERCI POUR VOTRE ATTENTION</a:t>
            </a:r>
          </a:p>
        </p:txBody>
      </p:sp>
      <p:sp>
        <p:nvSpPr>
          <p:cNvPr id="3" name="Espace réservé du contenu 2"/>
          <p:cNvSpPr>
            <a:spLocks noGrp="1"/>
          </p:cNvSpPr>
          <p:nvPr>
            <p:ph idx="1"/>
          </p:nvPr>
        </p:nvSpPr>
        <p:spPr>
          <a:xfrm>
            <a:off x="1403648" y="1628800"/>
            <a:ext cx="7498080" cy="4800600"/>
          </a:xfrm>
        </p:spPr>
        <p:txBody>
          <a:bodyPr/>
          <a:lstStyle/>
          <a:p>
            <a:pPr marL="82296" indent="0" algn="ctr">
              <a:buNone/>
            </a:pPr>
            <a:r>
              <a:rPr lang="fr-FR" dirty="0"/>
              <a:t>J’espère que vous repartez confiant et serein autour du langage SQL</a:t>
            </a:r>
          </a:p>
          <a:p>
            <a:endParaRPr lang="fr-FR" dirty="0"/>
          </a:p>
          <a:p>
            <a:pPr marL="82296" indent="0" algn="ctr">
              <a:buNone/>
            </a:pPr>
            <a:r>
              <a:rPr lang="fr-FR" dirty="0"/>
              <a:t>Bonne continuation</a:t>
            </a:r>
          </a:p>
          <a:p>
            <a:pPr marL="82296" indent="0" algn="ctr">
              <a:buNone/>
            </a:pPr>
            <a:endParaRPr lang="fr-FR" dirty="0"/>
          </a:p>
          <a:p>
            <a:pPr marL="82296" indent="0" algn="ctr">
              <a:buNone/>
            </a:pPr>
            <a:endParaRPr lang="fr-FR" dirty="0"/>
          </a:p>
        </p:txBody>
      </p:sp>
      <p:pic>
        <p:nvPicPr>
          <p:cNvPr id="6149" name="Picture 5" descr="E:\COURS LAURE\Cours 4 au 6 avril 2017\20170403_09414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5936" y="4077072"/>
            <a:ext cx="2592288" cy="1458162"/>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numéro de diapositive 3">
            <a:extLst>
              <a:ext uri="{FF2B5EF4-FFF2-40B4-BE49-F238E27FC236}">
                <a16:creationId xmlns:a16="http://schemas.microsoft.com/office/drawing/2014/main" id="{D558B34C-0837-297A-9770-5819DEC82856}"/>
              </a:ext>
            </a:extLst>
          </p:cNvPr>
          <p:cNvSpPr>
            <a:spLocks noGrp="1"/>
          </p:cNvSpPr>
          <p:nvPr>
            <p:ph type="sldNum" sz="quarter" idx="12"/>
          </p:nvPr>
        </p:nvSpPr>
        <p:spPr/>
        <p:txBody>
          <a:bodyPr/>
          <a:lstStyle/>
          <a:p>
            <a:fld id="{6587D2DD-EBBC-47E7-9E6A-8D97EC9AED78}" type="slidenum">
              <a:rPr lang="fr-FR" smtClean="0"/>
              <a:pPr/>
              <a:t>84</a:t>
            </a:fld>
            <a:endParaRPr lang="fr-FR"/>
          </a:p>
        </p:txBody>
      </p:sp>
    </p:spTree>
    <p:extLst>
      <p:ext uri="{BB962C8B-B14F-4D97-AF65-F5344CB8AC3E}">
        <p14:creationId xmlns:p14="http://schemas.microsoft.com/office/powerpoint/2010/main" val="3486090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b="1" dirty="0">
                <a:solidFill>
                  <a:schemeClr val="tx2"/>
                </a:solidFill>
              </a:rPr>
              <a:t>Qu'est-ce qu'une table et des champs ?</a:t>
            </a:r>
            <a:endParaRPr lang="fr-FR" dirty="0"/>
          </a:p>
        </p:txBody>
      </p:sp>
      <p:sp>
        <p:nvSpPr>
          <p:cNvPr id="5" name="Espace réservé du contenu 2"/>
          <p:cNvSpPr>
            <a:spLocks noGrp="1"/>
          </p:cNvSpPr>
          <p:nvPr>
            <p:ph idx="1"/>
          </p:nvPr>
        </p:nvSpPr>
        <p:spPr>
          <a:xfrm>
            <a:off x="1403648" y="1700808"/>
            <a:ext cx="7498080" cy="4728592"/>
          </a:xfrm>
        </p:spPr>
        <p:txBody>
          <a:bodyPr rtlCol="0">
            <a:normAutofit/>
          </a:bodyPr>
          <a:lstStyle/>
          <a:p>
            <a:pPr marL="342900" indent="-342900" algn="just">
              <a:buFont typeface="Wingdings" panose="05000000000000000000" pitchFamily="2" charset="2"/>
              <a:buChar char="v"/>
              <a:defRPr/>
            </a:pPr>
            <a:r>
              <a:rPr lang="fr-FR" sz="2400" dirty="0">
                <a:solidFill>
                  <a:schemeClr val="tx2"/>
                </a:solidFill>
              </a:rPr>
              <a:t>Une </a:t>
            </a:r>
            <a:r>
              <a:rPr lang="fr-FR" sz="2400" b="1" dirty="0">
                <a:solidFill>
                  <a:schemeClr val="tx2"/>
                </a:solidFill>
              </a:rPr>
              <a:t>table</a:t>
            </a:r>
            <a:r>
              <a:rPr lang="fr-FR" sz="2400" dirty="0">
                <a:solidFill>
                  <a:schemeClr val="tx2"/>
                </a:solidFill>
              </a:rPr>
              <a:t> correspondant à une </a:t>
            </a:r>
            <a:r>
              <a:rPr lang="fr-FR" sz="2400" b="1" dirty="0">
                <a:solidFill>
                  <a:schemeClr val="tx2"/>
                </a:solidFill>
              </a:rPr>
              <a:t>entité particulière </a:t>
            </a:r>
            <a:r>
              <a:rPr lang="fr-FR" sz="2400" dirty="0">
                <a:solidFill>
                  <a:schemeClr val="tx2"/>
                </a:solidFill>
              </a:rPr>
              <a:t>: client, produit, commande, employé, etc.</a:t>
            </a:r>
          </a:p>
          <a:p>
            <a:pPr marL="342900" indent="-342900" algn="just" fontAlgn="auto">
              <a:spcAft>
                <a:spcPts val="0"/>
              </a:spcAft>
              <a:buFont typeface="Wingdings" panose="05000000000000000000" pitchFamily="2" charset="2"/>
              <a:buChar char="v"/>
              <a:defRPr/>
            </a:pPr>
            <a:r>
              <a:rPr lang="fr-FR" sz="2400" dirty="0">
                <a:solidFill>
                  <a:schemeClr val="tx2"/>
                </a:solidFill>
              </a:rPr>
              <a:t>Chaque </a:t>
            </a:r>
            <a:r>
              <a:rPr lang="fr-FR" sz="2400" b="1" dirty="0">
                <a:solidFill>
                  <a:schemeClr val="tx2"/>
                </a:solidFill>
              </a:rPr>
              <a:t>enregistrement/ligne d’une table </a:t>
            </a:r>
            <a:r>
              <a:rPr lang="fr-FR" sz="2400" dirty="0">
                <a:solidFill>
                  <a:schemeClr val="tx2"/>
                </a:solidFill>
              </a:rPr>
              <a:t>correspondant à un </a:t>
            </a:r>
            <a:r>
              <a:rPr lang="fr-FR" sz="2400" b="1" dirty="0">
                <a:solidFill>
                  <a:schemeClr val="tx2"/>
                </a:solidFill>
              </a:rPr>
              <a:t>individu statistique différent.</a:t>
            </a:r>
            <a:endParaRPr lang="fr-FR" sz="2400" dirty="0">
              <a:solidFill>
                <a:schemeClr val="tx2"/>
              </a:solidFill>
            </a:endParaRPr>
          </a:p>
          <a:p>
            <a:pPr marL="342900" indent="-342900" fontAlgn="auto">
              <a:spcAft>
                <a:spcPts val="0"/>
              </a:spcAft>
              <a:buFont typeface="Wingdings" panose="05000000000000000000" pitchFamily="2" charset="2"/>
              <a:buChar char="v"/>
              <a:defRPr/>
            </a:pPr>
            <a:r>
              <a:rPr lang="fr-FR" sz="2400" dirty="0">
                <a:solidFill>
                  <a:schemeClr val="tx2"/>
                </a:solidFill>
              </a:rPr>
              <a:t>Chaque enregistrement contient un </a:t>
            </a:r>
            <a:r>
              <a:rPr lang="fr-FR" sz="2400" b="1" dirty="0">
                <a:solidFill>
                  <a:schemeClr val="tx2"/>
                </a:solidFill>
              </a:rPr>
              <a:t>identifiant</a:t>
            </a:r>
            <a:r>
              <a:rPr lang="fr-FR" sz="2400" dirty="0">
                <a:solidFill>
                  <a:schemeClr val="tx2"/>
                </a:solidFill>
              </a:rPr>
              <a:t> – souvent la première colonne/champ de la table – puis </a:t>
            </a:r>
            <a:r>
              <a:rPr lang="fr-FR" sz="2400" b="1" dirty="0">
                <a:solidFill>
                  <a:schemeClr val="tx2"/>
                </a:solidFill>
              </a:rPr>
              <a:t>d’autres colonnes </a:t>
            </a:r>
            <a:r>
              <a:rPr lang="fr-FR" sz="2400" dirty="0">
                <a:solidFill>
                  <a:schemeClr val="tx2"/>
                </a:solidFill>
              </a:rPr>
              <a:t>qui apportent des informations relatives à l’individu/enregistrement en question.</a:t>
            </a:r>
            <a:br>
              <a:rPr lang="fr-FR" sz="2400" dirty="0">
                <a:solidFill>
                  <a:schemeClr val="tx2"/>
                </a:solidFill>
              </a:rPr>
            </a:br>
            <a:endParaRPr lang="fr-FR" sz="2400" dirty="0">
              <a:solidFill>
                <a:schemeClr val="tx2"/>
              </a:solidFill>
            </a:endParaRPr>
          </a:p>
        </p:txBody>
      </p:sp>
      <p:graphicFrame>
        <p:nvGraphicFramePr>
          <p:cNvPr id="3" name="Tableau 2">
            <a:extLst>
              <a:ext uri="{FF2B5EF4-FFF2-40B4-BE49-F238E27FC236}">
                <a16:creationId xmlns:a16="http://schemas.microsoft.com/office/drawing/2014/main" id="{AAE93598-19CE-47FE-9764-E43548F07890}"/>
              </a:ext>
            </a:extLst>
          </p:cNvPr>
          <p:cNvGraphicFramePr>
            <a:graphicFrameLocks noGrp="1"/>
          </p:cNvGraphicFramePr>
          <p:nvPr>
            <p:extLst>
              <p:ext uri="{D42A27DB-BD31-4B8C-83A1-F6EECF244321}">
                <p14:modId xmlns:p14="http://schemas.microsoft.com/office/powerpoint/2010/main" val="3174102783"/>
              </p:ext>
            </p:extLst>
          </p:nvPr>
        </p:nvGraphicFramePr>
        <p:xfrm>
          <a:off x="3419872" y="5229200"/>
          <a:ext cx="3048000" cy="781050"/>
        </p:xfrm>
        <a:graphic>
          <a:graphicData uri="http://schemas.openxmlformats.org/drawingml/2006/table">
            <a:tbl>
              <a:tblPr>
                <a:effectLst>
                  <a:outerShdw blurRad="50800" dist="38100" dir="5400000" algn="t" rotWithShape="0">
                    <a:prstClr val="black">
                      <a:alpha val="40000"/>
                    </a:prstClr>
                  </a:outerShdw>
                </a:effectLst>
                <a:tableStyleId>{5C22544A-7EE6-4342-B048-85BDC9FD1C3A}</a:tableStyleId>
              </a:tblPr>
              <a:tblGrid>
                <a:gridCol w="762000">
                  <a:extLst>
                    <a:ext uri="{9D8B030D-6E8A-4147-A177-3AD203B41FA5}">
                      <a16:colId xmlns:a16="http://schemas.microsoft.com/office/drawing/2014/main" val="3369280164"/>
                    </a:ext>
                  </a:extLst>
                </a:gridCol>
                <a:gridCol w="762000">
                  <a:extLst>
                    <a:ext uri="{9D8B030D-6E8A-4147-A177-3AD203B41FA5}">
                      <a16:colId xmlns:a16="http://schemas.microsoft.com/office/drawing/2014/main" val="4286604402"/>
                    </a:ext>
                  </a:extLst>
                </a:gridCol>
                <a:gridCol w="762000">
                  <a:extLst>
                    <a:ext uri="{9D8B030D-6E8A-4147-A177-3AD203B41FA5}">
                      <a16:colId xmlns:a16="http://schemas.microsoft.com/office/drawing/2014/main" val="3765413158"/>
                    </a:ext>
                  </a:extLst>
                </a:gridCol>
                <a:gridCol w="762000">
                  <a:extLst>
                    <a:ext uri="{9D8B030D-6E8A-4147-A177-3AD203B41FA5}">
                      <a16:colId xmlns:a16="http://schemas.microsoft.com/office/drawing/2014/main" val="585452700"/>
                    </a:ext>
                  </a:extLst>
                </a:gridCol>
              </a:tblGrid>
              <a:tr h="200025">
                <a:tc>
                  <a:txBody>
                    <a:bodyPr/>
                    <a:lstStyle/>
                    <a:p>
                      <a:pPr algn="l" fontAlgn="b"/>
                      <a:r>
                        <a:rPr lang="fr-FR" sz="1100" u="none" strike="noStrike" dirty="0">
                          <a:effectLst/>
                        </a:rPr>
                        <a:t>Id Client</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Nom</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Prénom</a:t>
                      </a:r>
                      <a:endParaRPr lang="fr-FR"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Ville</a:t>
                      </a:r>
                      <a:endParaRPr lang="fr-FR"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98373353"/>
                  </a:ext>
                </a:extLst>
              </a:tr>
              <a:tr h="190500">
                <a:tc>
                  <a:txBody>
                    <a:bodyPr/>
                    <a:lstStyle/>
                    <a:p>
                      <a:pPr algn="r" fontAlgn="b"/>
                      <a:r>
                        <a:rPr lang="fr-FR" sz="1100" u="none" strike="noStrike" dirty="0">
                          <a:effectLst/>
                        </a:rPr>
                        <a:t>1</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DUPONT</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JOHN</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PARIS</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7049022"/>
                  </a:ext>
                </a:extLst>
              </a:tr>
              <a:tr h="190500">
                <a:tc>
                  <a:txBody>
                    <a:bodyPr/>
                    <a:lstStyle/>
                    <a:p>
                      <a:pPr algn="r" fontAlgn="b"/>
                      <a:r>
                        <a:rPr lang="fr-FR" sz="1100" u="none" strike="noStrike">
                          <a:effectLst/>
                        </a:rPr>
                        <a:t>2</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DUPONT</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PAUL</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LYON</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46851017"/>
                  </a:ext>
                </a:extLst>
              </a:tr>
              <a:tr h="200025">
                <a:tc>
                  <a:txBody>
                    <a:bodyPr/>
                    <a:lstStyle/>
                    <a:p>
                      <a:pPr algn="r" fontAlgn="b"/>
                      <a:r>
                        <a:rPr lang="fr-FR" sz="1100" u="none" strike="noStrike">
                          <a:effectLst/>
                        </a:rPr>
                        <a:t>3</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BART</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ELODIE</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MARSEILLE</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38214240"/>
                  </a:ext>
                </a:extLst>
              </a:tr>
            </a:tbl>
          </a:graphicData>
        </a:graphic>
      </p:graphicFrame>
      <p:sp>
        <p:nvSpPr>
          <p:cNvPr id="6" name="Espace réservé du numéro de diapositive 5">
            <a:extLst>
              <a:ext uri="{FF2B5EF4-FFF2-40B4-BE49-F238E27FC236}">
                <a16:creationId xmlns:a16="http://schemas.microsoft.com/office/drawing/2014/main" id="{4879A0A3-B9D8-432D-D7D2-A9C2560A3A2B}"/>
              </a:ext>
            </a:extLst>
          </p:cNvPr>
          <p:cNvSpPr>
            <a:spLocks noGrp="1"/>
          </p:cNvSpPr>
          <p:nvPr>
            <p:ph type="sldNum" sz="quarter" idx="12"/>
          </p:nvPr>
        </p:nvSpPr>
        <p:spPr/>
        <p:txBody>
          <a:bodyPr/>
          <a:lstStyle/>
          <a:p>
            <a:fld id="{6587D2DD-EBBC-47E7-9E6A-8D97EC9AED78}" type="slidenum">
              <a:rPr lang="fr-FR" smtClean="0"/>
              <a:pPr/>
              <a:t>9</a:t>
            </a:fld>
            <a:endParaRPr lang="fr-FR"/>
          </a:p>
        </p:txBody>
      </p:sp>
    </p:spTree>
    <p:extLst>
      <p:ext uri="{BB962C8B-B14F-4D97-AF65-F5344CB8AC3E}">
        <p14:creationId xmlns:p14="http://schemas.microsoft.com/office/powerpoint/2010/main" val="38754656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Urbai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15514</TotalTime>
  <Words>11427</Words>
  <Application>Microsoft Office PowerPoint</Application>
  <PresentationFormat>Affichage à l'écran (4:3)</PresentationFormat>
  <Paragraphs>1657</Paragraphs>
  <Slides>84</Slides>
  <Notes>84</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84</vt:i4>
      </vt:variant>
    </vt:vector>
  </HeadingPairs>
  <TitlesOfParts>
    <vt:vector size="96" baseType="lpstr">
      <vt:lpstr>Abadi</vt:lpstr>
      <vt:lpstr>Arial</vt:lpstr>
      <vt:lpstr>Calibri</vt:lpstr>
      <vt:lpstr>Consolas</vt:lpstr>
      <vt:lpstr>Courier New</vt:lpstr>
      <vt:lpstr>Gill Sans MT</vt:lpstr>
      <vt:lpstr>Helvetica Neue</vt:lpstr>
      <vt:lpstr>Verdana</vt:lpstr>
      <vt:lpstr>Wingdings</vt:lpstr>
      <vt:lpstr>Wingdings 2</vt:lpstr>
      <vt:lpstr>Wingdings 3</vt:lpstr>
      <vt:lpstr>Solstice</vt:lpstr>
      <vt:lpstr>Formation base de données et  Langage SQL  pour non-informaticiens  </vt:lpstr>
      <vt:lpstr>Langage SQL  Participants et pré requis</vt:lpstr>
      <vt:lpstr>Langage SQL  La Formatrice</vt:lpstr>
      <vt:lpstr>Langage SQL  Objectif de la formation</vt:lpstr>
      <vt:lpstr>Langage SQL  Le Sommaire</vt:lpstr>
      <vt:lpstr>Introduction aux bases de données</vt:lpstr>
      <vt:lpstr>Eléments constitutifs</vt:lpstr>
      <vt:lpstr>Qu'est-ce qu’un serveur et une base de données ?</vt:lpstr>
      <vt:lpstr>Qu'est-ce qu'une table et des champs ?</vt:lpstr>
      <vt:lpstr>Qu'est-ce que les clés et les relations ?</vt:lpstr>
      <vt:lpstr>Base de données : Structure  Les types de données courants</vt:lpstr>
      <vt:lpstr>Base de données :  Conclusion</vt:lpstr>
      <vt:lpstr>EXTRAIRE LES DONNEES  D’UNE TABLE</vt:lpstr>
      <vt:lpstr>Extraire les données d'une table</vt:lpstr>
      <vt:lpstr>SELECT et la syntaxe SQL</vt:lpstr>
      <vt:lpstr>Présentation PowerPoint</vt:lpstr>
      <vt:lpstr>Filtrage des données :  La clause DISTINCT</vt:lpstr>
      <vt:lpstr>Les commentaires en SQL </vt:lpstr>
      <vt:lpstr>La commande SELECT :  La clause TOP à travers différents SGBD</vt:lpstr>
      <vt:lpstr>La commande SELECT :  Sensibilité à la casse (majuscule / minuscule)</vt:lpstr>
      <vt:lpstr>Renommer les colonnes</vt:lpstr>
      <vt:lpstr>La commande SELECT :  La clause ORDER BY</vt:lpstr>
      <vt:lpstr>La commande SELECT :  La clause WHERE : Les critères simples       = et &lt;&gt;</vt:lpstr>
      <vt:lpstr>La commande SELECT :  La clause WHERE : (not) IN :  (pas) dans la liste suivante</vt:lpstr>
      <vt:lpstr>La commande SELECT :  La clause WHERE : (not)LIKE </vt:lpstr>
      <vt:lpstr>La commande SELECT :  La clause WHERE : Between Vs &gt; &amp; &lt; (Entre)</vt:lpstr>
      <vt:lpstr>La commande SELECT :  La clause WHERE :  Synthèse</vt:lpstr>
      <vt:lpstr>La commande SELECT :  Règles d’écritures : (erreurs surlignées en rouge) Les erreurs de code sont souvent les mêmes</vt:lpstr>
      <vt:lpstr>La commande SELECT :  La clause Group by : Astuces et utilisation (1/3) Je compte/somme/etc par les items d’autre(s) colonne(s)</vt:lpstr>
      <vt:lpstr>La commande SELECT :  La clause Group by : Astuces et utilisation (2/3) Je compte/somme/etc par les items d’autre(s) colonne(s)</vt:lpstr>
      <vt:lpstr>La commande SELECT :  La clause Group by : Astuces et utilisation (3/3) Je compte/somme/etc par les items d’autre(s) colonne(s)</vt:lpstr>
      <vt:lpstr>Présentation PowerPoint</vt:lpstr>
      <vt:lpstr>La commande SELECT :  La clause CASE</vt:lpstr>
      <vt:lpstr>La commande SELECT :  La clause CASE (exemples dates)</vt:lpstr>
      <vt:lpstr>La commande SELECT :  La clause CASE (Oracle)</vt:lpstr>
      <vt:lpstr>Les calculs et fonctions intégrées</vt:lpstr>
      <vt:lpstr>Les calculs /  Fonctions intégrées</vt:lpstr>
      <vt:lpstr>Les calculs / fonctions intégrées Champs calculé simple</vt:lpstr>
      <vt:lpstr>Les calculs / fonctions intégrées Les fonctions d’agrégations</vt:lpstr>
      <vt:lpstr>Les calculs / fonctions intégrées Les fonctions d’agrégations GROUP BY  ou La clause OVER (partition order by)</vt:lpstr>
      <vt:lpstr>Les calculs / fonctions intégrées Les fonctions d’agrégations GROUP BY  ou La clause OVER (partition order by) Les clauses Row_number et rank</vt:lpstr>
      <vt:lpstr>Les calculs / fonctions intégrées Les fonctions : Date (SQL Server)</vt:lpstr>
      <vt:lpstr>Les calculs / fonctions intégrées Les fonctions : Date (SQL Server) : Exemples</vt:lpstr>
      <vt:lpstr>Les calculs / fonctions intégrées Chaînes de caractères</vt:lpstr>
      <vt:lpstr>Les calculs / fonctions intégrées Convertir : La fonction CAST (SQL)</vt:lpstr>
      <vt:lpstr>LES jointures</vt:lpstr>
      <vt:lpstr>Structure d’une table : les clés</vt:lpstr>
      <vt:lpstr>Les jointures Rôle des clés</vt:lpstr>
      <vt:lpstr>Les jointures Lire un modèle relationnel (ou physique / MPD)</vt:lpstr>
      <vt:lpstr>Les jointures Le MPD (simplifié) de la base ContosoRetailDW</vt:lpstr>
      <vt:lpstr>Les jointures Les jointures Vue d’ensemble</vt:lpstr>
      <vt:lpstr>Les jointures INNER JOIN (schéma) – Interne – à l’Intersection = JOIN</vt:lpstr>
      <vt:lpstr>Les jointures INNER JOIN (schéma) – Interne = JOIN</vt:lpstr>
      <vt:lpstr>Les jointures Renommer les tables (alias)</vt:lpstr>
      <vt:lpstr>Les jointures Points de vigilance : Distinct et ID/Nom</vt:lpstr>
      <vt:lpstr>Les jointures  « Old School »</vt:lpstr>
      <vt:lpstr>Les jointures LEFT JOIN : Jointure externe</vt:lpstr>
      <vt:lpstr>Les jointures LEFT JOIN : Jointure externe avec Condition NULL</vt:lpstr>
      <vt:lpstr>Les jointures LEFT JOIN : Jointure externe (exemple)</vt:lpstr>
      <vt:lpstr>Les jointures LEFT JOIN : Exemple</vt:lpstr>
      <vt:lpstr>Les jointures Synthèse et Méthodologie (1/2)</vt:lpstr>
      <vt:lpstr>Les jointures Synthèse et Méthodologie (2/2)</vt:lpstr>
      <vt:lpstr>La commande SELECT :  SELECT UNION / ALL / INTERSECT / EXCEPT</vt:lpstr>
      <vt:lpstr>Les sous requêtes</vt:lpstr>
      <vt:lpstr>Utilisation de sous-requêtes</vt:lpstr>
      <vt:lpstr>Sous requêtes :  Dans la clause WHERE : In ou NOT IN (requête simples) L’inclusion / l’exclusion ET/OU comparer des listings</vt:lpstr>
      <vt:lpstr>Sous requêtes :  Dans la clause WHERE/Having : = &gt; &lt;  et ALL / ANY</vt:lpstr>
      <vt:lpstr>Sous requêtes :  La sous-requête corrélée</vt:lpstr>
      <vt:lpstr>Sous requêtes :  Dans la clause WHERE : EXISTS (requêtes corrélées)</vt:lpstr>
      <vt:lpstr>Sous requêtes :  Dans la clause FROM</vt:lpstr>
      <vt:lpstr>Sous requêtes :  Dans le SELECT</vt:lpstr>
      <vt:lpstr>Les sous-requêtes Synthèse et Méthodologie</vt:lpstr>
      <vt:lpstr>En général :  Règles à ne pas oublier !!!</vt:lpstr>
      <vt:lpstr>Annexes</vt:lpstr>
      <vt:lpstr>Sommaire / Plan détaillé (1/2)</vt:lpstr>
      <vt:lpstr>Sommaire / Plan détaillé (2/2)</vt:lpstr>
      <vt:lpstr>La commande SELECT :  L’ordre de sa syntaxe (1/2)</vt:lpstr>
      <vt:lpstr>La commande SELECT :  L’ordre de sa syntaxe (2/2)</vt:lpstr>
      <vt:lpstr>La commande SELECT :  Quand faut-il mettre des parenthèses ?</vt:lpstr>
      <vt:lpstr>La commande SELECT :  Quand faut-il mettre des cotes ?</vt:lpstr>
      <vt:lpstr>Schémas des bases de données – AdventureWorksDW2019</vt:lpstr>
      <vt:lpstr>Schémas des bases de données – AdventureWorksDW2019</vt:lpstr>
      <vt:lpstr>Liens web utiles</vt:lpstr>
      <vt:lpstr>MERCI POUR VOTRE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base de données et SQL Langage  Transact SQL</dc:title>
  <dc:creator>Laure Berenguer</dc:creator>
  <cp:lastModifiedBy>Laure BERENGUER</cp:lastModifiedBy>
  <cp:revision>495</cp:revision>
  <cp:lastPrinted>2023-12-04T18:56:00Z</cp:lastPrinted>
  <dcterms:created xsi:type="dcterms:W3CDTF">2017-05-14T08:42:35Z</dcterms:created>
  <dcterms:modified xsi:type="dcterms:W3CDTF">2025-06-13T14:25:31Z</dcterms:modified>
</cp:coreProperties>
</file>